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3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4" r:id="rId2"/>
    <p:sldMasterId id="2147483734" r:id="rId3"/>
    <p:sldMasterId id="2147483715" r:id="rId4"/>
    <p:sldMasterId id="2147483799" r:id="rId5"/>
  </p:sldMasterIdLst>
  <p:notesMasterIdLst>
    <p:notesMasterId r:id="rId39"/>
  </p:notesMasterIdLst>
  <p:handoutMasterIdLst>
    <p:handoutMasterId r:id="rId40"/>
  </p:handoutMasterIdLst>
  <p:sldIdLst>
    <p:sldId id="278" r:id="rId6"/>
    <p:sldId id="447" r:id="rId7"/>
    <p:sldId id="273" r:id="rId8"/>
    <p:sldId id="350" r:id="rId9"/>
    <p:sldId id="351" r:id="rId10"/>
    <p:sldId id="430" r:id="rId11"/>
    <p:sldId id="476" r:id="rId12"/>
    <p:sldId id="468" r:id="rId13"/>
    <p:sldId id="429" r:id="rId14"/>
    <p:sldId id="444" r:id="rId15"/>
    <p:sldId id="1774" r:id="rId16"/>
    <p:sldId id="491" r:id="rId17"/>
    <p:sldId id="494" r:id="rId18"/>
    <p:sldId id="335" r:id="rId19"/>
    <p:sldId id="308" r:id="rId20"/>
    <p:sldId id="310" r:id="rId21"/>
    <p:sldId id="1782" r:id="rId22"/>
    <p:sldId id="1787" r:id="rId23"/>
    <p:sldId id="1775" r:id="rId24"/>
    <p:sldId id="1776" r:id="rId25"/>
    <p:sldId id="1779" r:id="rId26"/>
    <p:sldId id="477" r:id="rId27"/>
    <p:sldId id="1780" r:id="rId28"/>
    <p:sldId id="480" r:id="rId29"/>
    <p:sldId id="1781" r:id="rId30"/>
    <p:sldId id="482" r:id="rId31"/>
    <p:sldId id="484" r:id="rId32"/>
    <p:sldId id="1783" r:id="rId33"/>
    <p:sldId id="1786" r:id="rId34"/>
    <p:sldId id="1784" r:id="rId35"/>
    <p:sldId id="1785" r:id="rId36"/>
    <p:sldId id="474" r:id="rId37"/>
    <p:sldId id="475" r:id="rId38"/>
  </p:sldIdLst>
  <p:sldSz cx="14630400" cy="8229600"/>
  <p:notesSz cx="6858000" cy="9144000"/>
  <p:custDataLst>
    <p:tags r:id="rId41"/>
  </p:custData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5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826" userDrawn="1">
          <p15:clr>
            <a:srgbClr val="547EBF"/>
          </p15:clr>
        </p15:guide>
        <p15:guide id="4" pos="288" userDrawn="1">
          <p15:clr>
            <a:srgbClr val="547EBF"/>
          </p15:clr>
        </p15:guide>
        <p15:guide id="5" orient="horz" pos="461" userDrawn="1">
          <p15:clr>
            <a:srgbClr val="547EBF"/>
          </p15:clr>
        </p15:guide>
        <p15:guide id="6" orient="horz" pos="4003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126BF6"/>
    <a:srgbClr val="042FAA"/>
    <a:srgbClr val="6EA5F8"/>
    <a:srgbClr val="E0DBDA"/>
    <a:srgbClr val="041243"/>
    <a:srgbClr val="0430AD"/>
    <a:srgbClr val="F7F3F1"/>
    <a:srgbClr val="FFF0F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5588"/>
  </p:normalViewPr>
  <p:slideViewPr>
    <p:cSldViewPr snapToObjects="1">
      <p:cViewPr>
        <p:scale>
          <a:sx n="80" d="100"/>
          <a:sy n="80" d="100"/>
        </p:scale>
        <p:origin x="1136" y="696"/>
      </p:cViewPr>
      <p:guideLst>
        <p:guide orient="horz" pos="1325"/>
        <p:guide pos="4608"/>
        <p:guide pos="6826"/>
        <p:guide pos="288"/>
        <p:guide orient="horz" pos="461"/>
        <p:guide orient="horz" pos="4003"/>
        <p:guide pos="9216"/>
        <p:guide orient="horz"/>
        <p:guide orient="horz" pos="5184"/>
      </p:guideLst>
    </p:cSldViewPr>
  </p:slideViewPr>
  <p:outlineViewPr>
    <p:cViewPr>
      <p:scale>
        <a:sx n="33" d="100"/>
        <a:sy n="33" d="100"/>
      </p:scale>
      <p:origin x="0" y="-3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12/7/21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mipt/blog/467183/#comment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7/01/kick-ass-customer-servi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Центр компетенций НТИ на базе МФТИ по направлению «Искусственный интеллект» (ЦК НТИ МФТИ) при поддержке Сбербанка и аналитического центра при правительстве РФ выпустил первый отчет по отрасли ИИ в России и мире — «Альманах по искусственному интеллекту».</a:t>
            </a:r>
          </a:p>
          <a:p>
            <a:r>
              <a:rPr lang="en-GB" dirty="0">
                <a:hlinkClick r:id="rId3"/>
              </a:rPr>
              <a:t>https://habr.com/ru/company/mipt/blog/467183/#comments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84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376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55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891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841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792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585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703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487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05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F46620-BA6C-4A4E-9A5E-B5B4B4E33B6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268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008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045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23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(Source: CEB, </a:t>
            </a:r>
            <a:r>
              <a:rPr lang="en-US" sz="900" dirty="0">
                <a:hlinkClick r:id="rId3"/>
              </a:rPr>
              <a:t>Kick-Ass Customer Service</a:t>
            </a:r>
            <a:r>
              <a:rPr lang="en-US" sz="900" dirty="0"/>
              <a:t>, Matthew Dixon et al., January - February, 2017.)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7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104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22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D0594-4E60-8F4B-8226-C705B94694A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56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49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87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" TargetMode="External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-2542"/>
            <a:ext cx="14632940" cy="8232142"/>
            <a:chOff x="0" y="-2542"/>
            <a:chExt cx="14632940" cy="8232142"/>
          </a:xfrm>
        </p:grpSpPr>
        <p:grpSp>
          <p:nvGrpSpPr>
            <p:cNvPr id="464" name="Group 463"/>
            <p:cNvGrpSpPr/>
            <p:nvPr userDrawn="1"/>
          </p:nvGrpSpPr>
          <p:grpSpPr>
            <a:xfrm>
              <a:off x="2540" y="-2542"/>
              <a:ext cx="14630400" cy="8229600"/>
              <a:chOff x="0" y="0"/>
              <a:chExt cx="14630400" cy="8229600"/>
            </a:xfrm>
          </p:grpSpPr>
          <p:cxnSp>
            <p:nvCxnSpPr>
              <p:cNvPr id="465" name="Straight Connector 464"/>
              <p:cNvCxnSpPr/>
              <p:nvPr userDrawn="1"/>
            </p:nvCxnSpPr>
            <p:spPr>
              <a:xfrm>
                <a:off x="457200" y="4572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/>
              <p:cNvCxnSpPr/>
              <p:nvPr userDrawn="1"/>
            </p:nvCxnSpPr>
            <p:spPr>
              <a:xfrm flipV="1">
                <a:off x="457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/>
              <p:cNvCxnSpPr/>
              <p:nvPr userDrawn="1"/>
            </p:nvCxnSpPr>
            <p:spPr>
              <a:xfrm flipV="1">
                <a:off x="14173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 userDrawn="1"/>
            </p:nvCxnSpPr>
            <p:spPr>
              <a:xfrm>
                <a:off x="457200" y="77724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 userDrawn="1"/>
            </p:nvCxnSpPr>
            <p:spPr>
              <a:xfrm>
                <a:off x="0" y="41148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 userDrawn="1"/>
            </p:nvCxnSpPr>
            <p:spPr>
              <a:xfrm>
                <a:off x="0" y="20574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 userDrawn="1"/>
            </p:nvCxnSpPr>
            <p:spPr>
              <a:xfrm>
                <a:off x="0" y="61722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 userDrawn="1"/>
            </p:nvCxnSpPr>
            <p:spPr>
              <a:xfrm flipV="1">
                <a:off x="73152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 userDrawn="1"/>
            </p:nvCxnSpPr>
            <p:spPr>
              <a:xfrm flipV="1">
                <a:off x="3657600" y="0"/>
                <a:ext cx="0" cy="8229295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 userDrawn="1"/>
            </p:nvCxnSpPr>
            <p:spPr>
              <a:xfrm flipV="1">
                <a:off x="109728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 userDrawn="1"/>
          </p:nvSpPr>
          <p:spPr>
            <a:xfrm>
              <a:off x="7315167" y="920978"/>
              <a:ext cx="65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n-US" sz="1400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 flipV="1">
              <a:off x="228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54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64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73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2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0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109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18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28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146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55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64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173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914400" y="-2"/>
              <a:ext cx="0" cy="82296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137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82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2743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3200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192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201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210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219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237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246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256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265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flipV="1">
              <a:off x="2834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flipV="1">
              <a:off x="2926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flipV="1">
              <a:off x="3017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flipV="1">
              <a:off x="3108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flipV="1">
              <a:off x="3291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3383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3474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3566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3749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3840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3931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4023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4114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4206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flipV="1">
              <a:off x="4297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flipV="1">
              <a:off x="4389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flipV="1">
              <a:off x="4480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flipV="1">
              <a:off x="4572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flipV="1">
              <a:off x="4663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flipV="1">
              <a:off x="4754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flipV="1">
              <a:off x="4846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flipV="1">
              <a:off x="4937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flipV="1">
              <a:off x="5029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V="1">
              <a:off x="5120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flipV="1">
              <a:off x="5212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V="1">
              <a:off x="5303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 flipV="1">
              <a:off x="5394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 flipV="1">
              <a:off x="5486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 flipV="1">
              <a:off x="5577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 flipV="1">
              <a:off x="5669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 flipV="1">
              <a:off x="5760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 flipV="1">
              <a:off x="5852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 flipV="1">
              <a:off x="5943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 flipV="1">
              <a:off x="6035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 flipV="1">
              <a:off x="6126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 flipV="1">
              <a:off x="6217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 flipV="1">
              <a:off x="6309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 flipV="1">
              <a:off x="6400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 flipV="1">
              <a:off x="6492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 flipV="1">
              <a:off x="6583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 flipV="1">
              <a:off x="6675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 flipV="1">
              <a:off x="6766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 flipV="1">
              <a:off x="6858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 flipV="1">
              <a:off x="6949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 flipV="1">
              <a:off x="7040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 flipV="1">
              <a:off x="7132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 flipV="1">
              <a:off x="7223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 flipV="1">
              <a:off x="7406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 flipV="1">
              <a:off x="7498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 flipV="1">
              <a:off x="7589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flipV="1">
              <a:off x="7680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 flipV="1">
              <a:off x="7772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 flipV="1">
              <a:off x="7863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flipV="1">
              <a:off x="7955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>
            <a:xfrm flipV="1">
              <a:off x="8046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>
            <a:xfrm flipV="1">
              <a:off x="8138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flipV="1">
              <a:off x="8229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flipV="1">
              <a:off x="8321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flipV="1">
              <a:off x="8412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flipV="1">
              <a:off x="8503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flipV="1">
              <a:off x="8595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flipV="1">
              <a:off x="8686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flipV="1">
              <a:off x="8778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flipV="1">
              <a:off x="8869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flipV="1">
              <a:off x="8961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flipV="1">
              <a:off x="9052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flipV="1">
              <a:off x="9144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flipV="1">
              <a:off x="9235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flipV="1">
              <a:off x="9326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flipV="1">
              <a:off x="9418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flipV="1">
              <a:off x="9509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flipV="1">
              <a:off x="9601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flipV="1">
              <a:off x="9692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flipV="1">
              <a:off x="9784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flipV="1">
              <a:off x="9875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flipV="1">
              <a:off x="9966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flipV="1">
              <a:off x="10058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flipV="1">
              <a:off x="10149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flipV="1">
              <a:off x="10241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flipV="1">
              <a:off x="10332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flipV="1">
              <a:off x="10424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flipV="1">
              <a:off x="10515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flipV="1">
              <a:off x="10607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flipV="1">
              <a:off x="10698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flipV="1">
              <a:off x="10789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flipV="1">
              <a:off x="10881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flipV="1">
              <a:off x="11064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flipV="1">
              <a:off x="11155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flipV="1">
              <a:off x="11247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flipV="1">
              <a:off x="11338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flipV="1">
              <a:off x="11430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flipV="1">
              <a:off x="11521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flipV="1">
              <a:off x="11612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flipV="1">
              <a:off x="11704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flipV="1">
              <a:off x="11795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flipV="1">
              <a:off x="11887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flipV="1">
              <a:off x="1197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flipV="1">
              <a:off x="1207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flipV="1">
              <a:off x="1216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flipV="1">
              <a:off x="1225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flipV="1">
              <a:off x="12344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flipV="1">
              <a:off x="1243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flipV="1">
              <a:off x="1252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flipV="1">
              <a:off x="1261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flipV="1">
              <a:off x="1271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flipV="1">
              <a:off x="1280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flipV="1">
              <a:off x="1289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>
            <a:xfrm flipV="1">
              <a:off x="1298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 flipV="1">
              <a:off x="1307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 flipV="1">
              <a:off x="1316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 flipV="1">
              <a:off x="1325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 flipV="1">
              <a:off x="1335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 flipV="1">
              <a:off x="1344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 flipV="1">
              <a:off x="1353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 flipV="1">
              <a:off x="1362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 flipV="1">
              <a:off x="1371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 flipV="1">
              <a:off x="1380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 flipV="1">
              <a:off x="1389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 flipV="1">
              <a:off x="1399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 flipV="1">
              <a:off x="1408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0" y="914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457200" y="548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457200" y="640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457200" y="731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457200" y="822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0" y="1371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457200" y="1005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457200" y="1097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457200" y="1188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457200" y="1280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0" y="1828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457200" y="1463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457200" y="1554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57200" y="1645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57200" y="1737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0" y="2286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200" y="1920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57200" y="2011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57200" y="2103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457200" y="2194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0" y="2743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457200" y="2377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457200" y="2468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457200" y="2560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457200" y="2651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0" y="3200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457200" y="2834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457200" y="2926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457200" y="3017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457200" y="3108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0" y="3657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457200" y="3291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457200" y="3383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457200" y="3474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457200" y="3566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457200" y="3749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457200" y="3840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457200" y="3931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457200" y="4023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0" y="4572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457200" y="4206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457200" y="4297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457200" y="4389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457200" y="4480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0" y="5029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457200" y="4663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>
            <a:xfrm>
              <a:off x="457200" y="4754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457200" y="4846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>
            <a:xfrm>
              <a:off x="457200" y="4937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0" y="5486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>
            <a:xfrm>
              <a:off x="457200" y="5120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457200" y="5212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>
            <a:xfrm>
              <a:off x="457200" y="5303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>
            <a:xfrm>
              <a:off x="457200" y="5394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>
            <a:xfrm>
              <a:off x="0" y="5943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>
            <a:xfrm>
              <a:off x="457200" y="5577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>
            <a:xfrm>
              <a:off x="457200" y="5669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>
            <a:xfrm>
              <a:off x="457200" y="5760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>
            <a:xfrm>
              <a:off x="457200" y="5852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>
            <a:xfrm>
              <a:off x="0" y="6400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>
            <a:xfrm>
              <a:off x="457200" y="6035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>
            <a:xfrm>
              <a:off x="457200" y="6126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>
            <a:xfrm>
              <a:off x="457200" y="6217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>
            <a:xfrm>
              <a:off x="457200" y="6309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>
            <a:xfrm>
              <a:off x="0" y="6858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>
            <a:xfrm>
              <a:off x="457200" y="6492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457200" y="6583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>
            <a:xfrm>
              <a:off x="457200" y="6675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457200" y="6766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>
            <a:xfrm>
              <a:off x="0" y="7315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457200" y="6949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>
            <a:xfrm>
              <a:off x="457200" y="7040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457200" y="7132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>
            <a:xfrm>
              <a:off x="457200" y="7223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457200" y="7406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>
            <a:xfrm>
              <a:off x="457200" y="7498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457200" y="7589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>
            <a:xfrm>
              <a:off x="457200" y="7680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>
            <a:xfrm flipV="1">
              <a:off x="50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 flipV="1">
              <a:off x="59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>
            <a:xfrm flipV="1">
              <a:off x="68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 flipV="1">
              <a:off x="77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>
            <a:xfrm flipV="1">
              <a:off x="86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 flipV="1">
              <a:off x="96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>
            <a:xfrm flipV="1">
              <a:off x="105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 flipV="1">
              <a:off x="114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 flipV="1">
              <a:off x="123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>
            <a:xfrm flipV="1">
              <a:off x="132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>
            <a:xfrm flipV="1">
              <a:off x="141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 flipV="1">
              <a:off x="150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>
            <a:xfrm flipV="1">
              <a:off x="160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>
            <a:xfrm flipV="1">
              <a:off x="169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 flipV="1">
              <a:off x="178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>
            <a:xfrm flipV="1">
              <a:off x="187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>
            <a:xfrm flipV="1">
              <a:off x="196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 flipV="1">
              <a:off x="205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>
            <a:xfrm flipV="1">
              <a:off x="214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>
            <a:xfrm flipV="1">
              <a:off x="224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>
            <a:xfrm flipV="1">
              <a:off x="2331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>
            <a:xfrm flipV="1">
              <a:off x="2423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 flipV="1">
              <a:off x="2514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 flipV="1">
              <a:off x="2606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 flipV="1">
              <a:off x="2697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>
            <a:xfrm flipV="1">
              <a:off x="2788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 flipV="1">
              <a:off x="2880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>
            <a:xfrm flipV="1">
              <a:off x="2971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 flipV="1">
              <a:off x="3063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>
            <a:xfrm flipV="1">
              <a:off x="3154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 flipV="1">
              <a:off x="3246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>
            <a:xfrm flipV="1">
              <a:off x="3337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 flipV="1">
              <a:off x="3429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>
            <a:xfrm flipV="1">
              <a:off x="3520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 flipV="1">
              <a:off x="3611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>
            <a:xfrm flipV="1">
              <a:off x="3703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 flipV="1">
              <a:off x="3794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>
            <a:xfrm flipV="1">
              <a:off x="3886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 flipV="1">
              <a:off x="3977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>
            <a:xfrm flipV="1">
              <a:off x="4069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 flipV="1">
              <a:off x="4160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 flipV="1">
              <a:off x="4251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 flipV="1">
              <a:off x="4343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>
            <a:xfrm flipV="1">
              <a:off x="4434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>
            <a:xfrm flipV="1">
              <a:off x="4526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>
            <a:xfrm flipV="1">
              <a:off x="4617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>
            <a:xfrm flipV="1">
              <a:off x="4709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>
            <a:xfrm flipV="1">
              <a:off x="4800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>
            <a:xfrm flipV="1">
              <a:off x="4892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>
            <a:xfrm flipV="1">
              <a:off x="4983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>
            <a:xfrm flipV="1">
              <a:off x="5074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>
            <a:xfrm flipV="1">
              <a:off x="5166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>
            <a:xfrm flipV="1">
              <a:off x="5257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>
            <a:xfrm flipV="1">
              <a:off x="5349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>
            <a:xfrm flipV="1">
              <a:off x="5440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>
            <a:xfrm flipV="1">
              <a:off x="5532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>
            <a:xfrm flipV="1">
              <a:off x="5623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 flipV="1">
              <a:off x="5715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>
            <a:xfrm flipV="1">
              <a:off x="5806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 flipV="1">
              <a:off x="5897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>
            <a:xfrm flipV="1">
              <a:off x="5989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 flipV="1">
              <a:off x="6080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>
            <a:xfrm flipV="1">
              <a:off x="6172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 flipV="1">
              <a:off x="6263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>
            <a:xfrm flipV="1">
              <a:off x="6355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 flipV="1">
              <a:off x="6446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>
            <a:xfrm flipV="1">
              <a:off x="6537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 flipV="1">
              <a:off x="6629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>
            <a:xfrm flipV="1">
              <a:off x="6720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 flipV="1">
              <a:off x="6812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>
            <a:xfrm flipV="1">
              <a:off x="6903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 flipV="1">
              <a:off x="6995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>
            <a:xfrm flipV="1">
              <a:off x="7086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 flipV="1">
              <a:off x="7178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>
            <a:xfrm flipV="1">
              <a:off x="7269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 flipV="1">
              <a:off x="7360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>
            <a:xfrm flipV="1">
              <a:off x="7452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 flipV="1">
              <a:off x="7543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>
            <a:xfrm flipV="1">
              <a:off x="7635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>
            <a:xfrm flipV="1">
              <a:off x="7726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>
            <a:xfrm flipV="1">
              <a:off x="7818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>
            <a:xfrm flipV="1">
              <a:off x="7909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>
            <a:xfrm flipV="1">
              <a:off x="8001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>
            <a:xfrm flipV="1">
              <a:off x="8092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>
            <a:xfrm flipV="1">
              <a:off x="8183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>
            <a:xfrm flipV="1">
              <a:off x="8275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>
            <a:xfrm flipV="1">
              <a:off x="8366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>
            <a:xfrm flipV="1">
              <a:off x="8458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>
            <a:xfrm flipV="1">
              <a:off x="8549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>
            <a:xfrm flipV="1">
              <a:off x="8641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>
            <a:xfrm flipV="1">
              <a:off x="8732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>
            <a:xfrm flipV="1">
              <a:off x="8823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>
            <a:xfrm flipV="1">
              <a:off x="8915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>
            <a:xfrm flipV="1">
              <a:off x="9006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>
            <a:xfrm flipV="1">
              <a:off x="9098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>
            <a:xfrm flipV="1">
              <a:off x="9189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>
            <a:xfrm flipV="1">
              <a:off x="9281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>
            <a:xfrm flipV="1">
              <a:off x="9372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>
            <a:xfrm flipV="1">
              <a:off x="9464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>
            <a:xfrm flipV="1">
              <a:off x="9555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>
            <a:xfrm flipV="1">
              <a:off x="9646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>
            <a:xfrm flipV="1">
              <a:off x="9738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>
            <a:xfrm flipV="1">
              <a:off x="9829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>
            <a:xfrm flipV="1">
              <a:off x="9921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 flipV="1">
              <a:off x="10012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>
            <a:xfrm flipV="1">
              <a:off x="10104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>
            <a:xfrm flipV="1">
              <a:off x="10195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 flipV="1">
              <a:off x="10287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>
            <a:xfrm flipV="1">
              <a:off x="10378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>
            <a:xfrm flipV="1">
              <a:off x="10469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 flipV="1">
              <a:off x="10561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>
            <a:xfrm flipV="1">
              <a:off x="10652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>
            <a:xfrm flipV="1">
              <a:off x="10744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 flipV="1">
              <a:off x="10835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>
            <a:xfrm flipV="1">
              <a:off x="10927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>
            <a:xfrm flipV="1">
              <a:off x="11018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 flipV="1">
              <a:off x="11109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>
            <a:xfrm flipV="1">
              <a:off x="11201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>
            <a:xfrm flipV="1">
              <a:off x="11292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>
            <a:xfrm flipV="1">
              <a:off x="11384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 flipV="1">
              <a:off x="11475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>
            <a:xfrm flipV="1">
              <a:off x="11567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>
            <a:xfrm flipV="1">
              <a:off x="11658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 flipV="1">
              <a:off x="11750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>
            <a:xfrm flipV="1">
              <a:off x="11841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>
            <a:xfrm flipV="1">
              <a:off x="1193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>
            <a:xfrm flipV="1">
              <a:off x="1202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>
            <a:xfrm flipV="1">
              <a:off x="1211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>
            <a:xfrm flipV="1">
              <a:off x="1220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 flipV="1">
              <a:off x="1229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>
            <a:xfrm flipV="1">
              <a:off x="1239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>
            <a:xfrm flipV="1">
              <a:off x="1248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 flipV="1">
              <a:off x="1257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>
            <a:xfrm flipV="1">
              <a:off x="1266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>
            <a:xfrm flipV="1">
              <a:off x="1275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 flipV="1">
              <a:off x="1284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>
            <a:xfrm flipV="1">
              <a:off x="1293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>
            <a:xfrm flipV="1">
              <a:off x="1303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 flipV="1">
              <a:off x="1312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>
            <a:xfrm flipV="1">
              <a:off x="1321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>
            <a:xfrm flipV="1">
              <a:off x="1330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 flipV="1">
              <a:off x="1339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>
            <a:xfrm flipV="1">
              <a:off x="1348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>
            <a:xfrm flipV="1">
              <a:off x="1357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 flipV="1">
              <a:off x="1367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" name="Group 377"/>
            <p:cNvGrpSpPr/>
            <p:nvPr userDrawn="1"/>
          </p:nvGrpSpPr>
          <p:grpSpPr>
            <a:xfrm>
              <a:off x="13761720" y="457200"/>
              <a:ext cx="365760" cy="7315200"/>
              <a:chOff x="12999720" y="609600"/>
              <a:chExt cx="365760" cy="7315200"/>
            </a:xfrm>
          </p:grpSpPr>
          <p:cxnSp>
            <p:nvCxnSpPr>
              <p:cNvPr id="379" name="Straight Connector 378"/>
              <p:cNvCxnSpPr/>
              <p:nvPr userDrawn="1"/>
            </p:nvCxnSpPr>
            <p:spPr>
              <a:xfrm flipV="1">
                <a:off x="1299972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 userDrawn="1"/>
            </p:nvCxnSpPr>
            <p:spPr>
              <a:xfrm flipV="1">
                <a:off x="1309116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 userDrawn="1"/>
            </p:nvCxnSpPr>
            <p:spPr>
              <a:xfrm flipV="1">
                <a:off x="1318260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 userDrawn="1"/>
            </p:nvCxnSpPr>
            <p:spPr>
              <a:xfrm flipV="1">
                <a:off x="1327404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 userDrawn="1"/>
            </p:nvCxnSpPr>
            <p:spPr>
              <a:xfrm flipV="1">
                <a:off x="1336548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4" name="Straight Connector 383"/>
            <p:cNvCxnSpPr/>
            <p:nvPr userDrawn="1"/>
          </p:nvCxnSpPr>
          <p:spPr>
            <a:xfrm>
              <a:off x="457200" y="502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 userDrawn="1"/>
          </p:nvCxnSpPr>
          <p:spPr>
            <a:xfrm>
              <a:off x="457200" y="594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 userDrawn="1"/>
          </p:nvCxnSpPr>
          <p:spPr>
            <a:xfrm>
              <a:off x="457200" y="685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 userDrawn="1"/>
          </p:nvCxnSpPr>
          <p:spPr>
            <a:xfrm>
              <a:off x="457200" y="777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 userDrawn="1"/>
          </p:nvCxnSpPr>
          <p:spPr>
            <a:xfrm>
              <a:off x="457200" y="960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 userDrawn="1"/>
          </p:nvCxnSpPr>
          <p:spPr>
            <a:xfrm>
              <a:off x="457200" y="1051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 userDrawn="1"/>
          </p:nvCxnSpPr>
          <p:spPr>
            <a:xfrm>
              <a:off x="457200" y="1143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 userDrawn="1"/>
          </p:nvCxnSpPr>
          <p:spPr>
            <a:xfrm>
              <a:off x="457200" y="1234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 userDrawn="1"/>
          </p:nvCxnSpPr>
          <p:spPr>
            <a:xfrm>
              <a:off x="457200" y="868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 userDrawn="1"/>
          </p:nvCxnSpPr>
          <p:spPr>
            <a:xfrm>
              <a:off x="457200" y="1325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 userDrawn="1"/>
          </p:nvCxnSpPr>
          <p:spPr>
            <a:xfrm>
              <a:off x="457200" y="1417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 userDrawn="1"/>
          </p:nvCxnSpPr>
          <p:spPr>
            <a:xfrm>
              <a:off x="457200" y="1508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 userDrawn="1"/>
          </p:nvCxnSpPr>
          <p:spPr>
            <a:xfrm>
              <a:off x="457200" y="1600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 userDrawn="1"/>
          </p:nvCxnSpPr>
          <p:spPr>
            <a:xfrm>
              <a:off x="457200" y="1691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 userDrawn="1"/>
          </p:nvCxnSpPr>
          <p:spPr>
            <a:xfrm>
              <a:off x="457200" y="1874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 userDrawn="1"/>
          </p:nvCxnSpPr>
          <p:spPr>
            <a:xfrm>
              <a:off x="457200" y="1965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 userDrawn="1"/>
          </p:nvCxnSpPr>
          <p:spPr>
            <a:xfrm>
              <a:off x="457200" y="2148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 userDrawn="1"/>
          </p:nvCxnSpPr>
          <p:spPr>
            <a:xfrm>
              <a:off x="457200" y="1783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 userDrawn="1"/>
          </p:nvCxnSpPr>
          <p:spPr>
            <a:xfrm>
              <a:off x="457200" y="2240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 userDrawn="1"/>
          </p:nvCxnSpPr>
          <p:spPr>
            <a:xfrm>
              <a:off x="457200" y="2331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 userDrawn="1"/>
          </p:nvCxnSpPr>
          <p:spPr>
            <a:xfrm>
              <a:off x="457200" y="2423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 userDrawn="1"/>
          </p:nvCxnSpPr>
          <p:spPr>
            <a:xfrm>
              <a:off x="457200" y="2514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 userDrawn="1"/>
          </p:nvCxnSpPr>
          <p:spPr>
            <a:xfrm>
              <a:off x="457200" y="2606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 userDrawn="1"/>
          </p:nvCxnSpPr>
          <p:spPr>
            <a:xfrm>
              <a:off x="457200" y="2788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 userDrawn="1"/>
          </p:nvCxnSpPr>
          <p:spPr>
            <a:xfrm>
              <a:off x="457200" y="2880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 userDrawn="1"/>
          </p:nvCxnSpPr>
          <p:spPr>
            <a:xfrm>
              <a:off x="457200" y="2971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 userDrawn="1"/>
          </p:nvCxnSpPr>
          <p:spPr>
            <a:xfrm>
              <a:off x="457200" y="3063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 userDrawn="1"/>
          </p:nvCxnSpPr>
          <p:spPr>
            <a:xfrm>
              <a:off x="457200" y="2697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 userDrawn="1"/>
          </p:nvCxnSpPr>
          <p:spPr>
            <a:xfrm>
              <a:off x="457200" y="3154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 userDrawn="1"/>
          </p:nvCxnSpPr>
          <p:spPr>
            <a:xfrm>
              <a:off x="457200" y="3246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 userDrawn="1"/>
          </p:nvCxnSpPr>
          <p:spPr>
            <a:xfrm>
              <a:off x="457200" y="3337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457200" y="3429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 userDrawn="1"/>
          </p:nvCxnSpPr>
          <p:spPr>
            <a:xfrm>
              <a:off x="457200" y="3520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 userDrawn="1"/>
          </p:nvCxnSpPr>
          <p:spPr>
            <a:xfrm>
              <a:off x="457200" y="3703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457200" y="3794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 userDrawn="1"/>
          </p:nvCxnSpPr>
          <p:spPr>
            <a:xfrm>
              <a:off x="457200" y="3886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 userDrawn="1"/>
          </p:nvCxnSpPr>
          <p:spPr>
            <a:xfrm>
              <a:off x="457200" y="3977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457200" y="3611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 userDrawn="1"/>
          </p:nvCxnSpPr>
          <p:spPr>
            <a:xfrm>
              <a:off x="457200" y="4069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 userDrawn="1"/>
          </p:nvCxnSpPr>
          <p:spPr>
            <a:xfrm>
              <a:off x="457200" y="4160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457200" y="4251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 userDrawn="1"/>
          </p:nvCxnSpPr>
          <p:spPr>
            <a:xfrm>
              <a:off x="457200" y="4343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 userDrawn="1"/>
          </p:nvCxnSpPr>
          <p:spPr>
            <a:xfrm>
              <a:off x="457200" y="4434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457200" y="4617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 userDrawn="1"/>
          </p:nvCxnSpPr>
          <p:spPr>
            <a:xfrm>
              <a:off x="457200" y="4709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 userDrawn="1"/>
          </p:nvCxnSpPr>
          <p:spPr>
            <a:xfrm>
              <a:off x="457200" y="4800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457200" y="4892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 userDrawn="1"/>
          </p:nvCxnSpPr>
          <p:spPr>
            <a:xfrm>
              <a:off x="457200" y="4526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 userDrawn="1"/>
          </p:nvCxnSpPr>
          <p:spPr>
            <a:xfrm>
              <a:off x="457200" y="4983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 userDrawn="1"/>
          </p:nvCxnSpPr>
          <p:spPr>
            <a:xfrm>
              <a:off x="457200" y="5074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 userDrawn="1"/>
          </p:nvCxnSpPr>
          <p:spPr>
            <a:xfrm>
              <a:off x="457200" y="5166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 userDrawn="1"/>
          </p:nvCxnSpPr>
          <p:spPr>
            <a:xfrm>
              <a:off x="457200" y="5257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 userDrawn="1"/>
          </p:nvCxnSpPr>
          <p:spPr>
            <a:xfrm>
              <a:off x="457200" y="5349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 userDrawn="1"/>
          </p:nvCxnSpPr>
          <p:spPr>
            <a:xfrm>
              <a:off x="457200" y="5532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 userDrawn="1"/>
          </p:nvCxnSpPr>
          <p:spPr>
            <a:xfrm>
              <a:off x="457200" y="5623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 userDrawn="1"/>
          </p:nvCxnSpPr>
          <p:spPr>
            <a:xfrm>
              <a:off x="457200" y="5715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 userDrawn="1"/>
          </p:nvCxnSpPr>
          <p:spPr>
            <a:xfrm>
              <a:off x="457200" y="5806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 userDrawn="1"/>
          </p:nvCxnSpPr>
          <p:spPr>
            <a:xfrm>
              <a:off x="457200" y="5440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 userDrawn="1"/>
          </p:nvCxnSpPr>
          <p:spPr>
            <a:xfrm>
              <a:off x="457200" y="5897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 userDrawn="1"/>
          </p:nvCxnSpPr>
          <p:spPr>
            <a:xfrm>
              <a:off x="457200" y="5989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 userDrawn="1"/>
          </p:nvCxnSpPr>
          <p:spPr>
            <a:xfrm>
              <a:off x="457200" y="6080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 userDrawn="1"/>
          </p:nvCxnSpPr>
          <p:spPr>
            <a:xfrm>
              <a:off x="457200" y="6263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 userDrawn="1"/>
          </p:nvCxnSpPr>
          <p:spPr>
            <a:xfrm>
              <a:off x="457200" y="6446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 userDrawn="1"/>
          </p:nvCxnSpPr>
          <p:spPr>
            <a:xfrm>
              <a:off x="457200" y="6537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 userDrawn="1"/>
          </p:nvCxnSpPr>
          <p:spPr>
            <a:xfrm>
              <a:off x="457200" y="6629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 userDrawn="1"/>
          </p:nvCxnSpPr>
          <p:spPr>
            <a:xfrm>
              <a:off x="457200" y="6720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 userDrawn="1"/>
          </p:nvCxnSpPr>
          <p:spPr>
            <a:xfrm>
              <a:off x="457200" y="6355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 userDrawn="1"/>
          </p:nvCxnSpPr>
          <p:spPr>
            <a:xfrm>
              <a:off x="457200" y="6812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 userDrawn="1"/>
          </p:nvCxnSpPr>
          <p:spPr>
            <a:xfrm>
              <a:off x="457200" y="6903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 userDrawn="1"/>
          </p:nvCxnSpPr>
          <p:spPr>
            <a:xfrm>
              <a:off x="457200" y="6995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 userDrawn="1"/>
          </p:nvCxnSpPr>
          <p:spPr>
            <a:xfrm>
              <a:off x="457200" y="7086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 userDrawn="1"/>
          </p:nvCxnSpPr>
          <p:spPr>
            <a:xfrm>
              <a:off x="457200" y="7178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 userDrawn="1"/>
          </p:nvCxnSpPr>
          <p:spPr>
            <a:xfrm>
              <a:off x="457200" y="7360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 userDrawn="1"/>
          </p:nvCxnSpPr>
          <p:spPr>
            <a:xfrm>
              <a:off x="457200" y="7452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 userDrawn="1"/>
          </p:nvCxnSpPr>
          <p:spPr>
            <a:xfrm>
              <a:off x="457200" y="7543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 userDrawn="1"/>
          </p:nvCxnSpPr>
          <p:spPr>
            <a:xfrm>
              <a:off x="457200" y="7635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 userDrawn="1"/>
          </p:nvCxnSpPr>
          <p:spPr>
            <a:xfrm>
              <a:off x="457200" y="7269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 userDrawn="1"/>
          </p:nvCxnSpPr>
          <p:spPr>
            <a:xfrm>
              <a:off x="457200" y="7726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Rectangle 462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grpSp>
          <p:nvGrpSpPr>
            <p:cNvPr id="475" name="Group 474"/>
            <p:cNvGrpSpPr/>
            <p:nvPr userDrawn="1"/>
          </p:nvGrpSpPr>
          <p:grpSpPr>
            <a:xfrm>
              <a:off x="914400" y="7899655"/>
              <a:ext cx="2713350" cy="220571"/>
              <a:chOff x="914400" y="7899655"/>
              <a:chExt cx="2713350" cy="220571"/>
            </a:xfrm>
          </p:grpSpPr>
          <p:sp>
            <p:nvSpPr>
              <p:cNvPr id="476" name="Footer Placeholder 3"/>
              <p:cNvSpPr txBox="1">
                <a:spLocks/>
              </p:cNvSpPr>
              <p:nvPr userDrawn="1"/>
            </p:nvSpPr>
            <p:spPr>
              <a:xfrm>
                <a:off x="914400" y="7900416"/>
                <a:ext cx="2284416" cy="21905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500" kern="120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799" b="0" i="0" dirty="0">
                    <a:latin typeface="+mn-lt"/>
                    <a:ea typeface="IBM Plex Sans" charset="0"/>
                    <a:cs typeface="IBM Plex Sans" charset="0"/>
                  </a:rPr>
                  <a:t>©</a:t>
                </a:r>
                <a:r>
                  <a:rPr lang="en-US" sz="400" b="0" i="0" dirty="0">
                    <a:latin typeface="+mn-lt"/>
                    <a:ea typeface="IBM Plex Sans" charset="0"/>
                    <a:cs typeface="IBM Plex Sans" charset="0"/>
                  </a:rPr>
                  <a:t> </a:t>
                </a:r>
                <a:r>
                  <a:rPr lang="en-US" sz="799" b="0" i="0" dirty="0">
                    <a:latin typeface="+mn-lt"/>
                    <a:ea typeface="IBM Plex Sans" charset="0"/>
                    <a:cs typeface="IBM Plex Sans" charset="0"/>
                  </a:rPr>
                  <a:t>2018 IBM Corporation</a:t>
                </a:r>
                <a:r>
                  <a:rPr lang="en-US" sz="799" b="0" i="0" baseline="0" dirty="0">
                    <a:latin typeface="+mn-lt"/>
                    <a:ea typeface="IBM Plex Sans" charset="0"/>
                    <a:cs typeface="IBM Plex Sans" charset="0"/>
                  </a:rPr>
                  <a:t>              </a:t>
                </a:r>
                <a:r>
                  <a:rPr lang="en-US" sz="799" b="0" i="0" dirty="0">
                    <a:latin typeface="+mn-lt"/>
                    <a:ea typeface="IBM Plex Sans" charset="0"/>
                    <a:cs typeface="IBM Plex Sans" charset="0"/>
                  </a:rPr>
                  <a:t> </a:t>
                </a:r>
              </a:p>
            </p:txBody>
          </p:sp>
          <p:sp>
            <p:nvSpPr>
              <p:cNvPr id="477" name="Date Placeholder 2"/>
              <p:cNvSpPr txBox="1">
                <a:spLocks/>
              </p:cNvSpPr>
              <p:nvPr userDrawn="1"/>
            </p:nvSpPr>
            <p:spPr>
              <a:xfrm>
                <a:off x="2256150" y="7899655"/>
                <a:ext cx="1371600" cy="22057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r>
                  <a:rPr lang="en-US" sz="799" b="0" i="0" dirty="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IBM Plex Sans" charset="0"/>
                    <a:cs typeface="IBM Plex Sans" charset="0"/>
                  </a:rPr>
                  <a:t> </a:t>
                </a:r>
                <a:fld id="{7C9968D1-C8E5-4FE3-AED4-7D4518C301B3}" type="datetime3">
                  <a:rPr lang="en-US" sz="799" b="0" i="0" smtClean="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IBM Plex Sans" charset="0"/>
                    <a:cs typeface="IBM Plex Sans" charset="0"/>
                  </a:rPr>
                  <a:pPr marL="0" indent="0" fontAlgn="auto">
                    <a:spcBef>
                      <a:spcPts val="0"/>
                    </a:spcBef>
                    <a:spcAft>
                      <a:spcPts val="0"/>
                    </a:spcAft>
                    <a:tabLst/>
                    <a:defRPr/>
                  </a:pPr>
                  <a:t>7 December 2021</a:t>
                </a:fld>
                <a:endPara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endParaRPr>
              </a:p>
            </p:txBody>
          </p:sp>
        </p:grpSp>
      </p:grpSp>
      <p:sp>
        <p:nvSpPr>
          <p:cNvPr id="479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480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2494" y="7625253"/>
            <a:ext cx="570973" cy="2314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38560" y="1831411"/>
            <a:ext cx="2926080" cy="559685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737974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386405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7587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551851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0965834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941" y="53122"/>
            <a:ext cx="2131024" cy="8485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9" y="0"/>
            <a:ext cx="10965834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/>
            <a:endParaRPr lang="en-US" sz="288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2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2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3" y="274323"/>
            <a:ext cx="9807707" cy="1518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02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02" indent="-585202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Rectangle 3"/>
          <p:cNvSpPr>
            <a:spLocks/>
          </p:cNvSpPr>
          <p:nvPr userDrawn="1"/>
        </p:nvSpPr>
        <p:spPr bwMode="auto">
          <a:xfrm>
            <a:off x="4071366" y="7787961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731502"/>
            <a:r>
              <a:rPr lang="de-DE" sz="960" dirty="0">
                <a:solidFill>
                  <a:srgbClr val="323232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dirty="0">
              <a:solidFill>
                <a:srgbClr val="323232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581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or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8" y="0"/>
            <a:ext cx="5483520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1" y="274321"/>
            <a:ext cx="4735835" cy="3313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876502" y="3540856"/>
            <a:ext cx="4735835" cy="1036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Eliot Sans Text" charset="0"/>
                <a:ea typeface="IBM Eliot Sans Text" charset="0"/>
                <a:cs typeface="IBM Eliot Sans Text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Image or Chart</a:t>
            </a:r>
          </a:p>
          <a:p>
            <a:pPr lvl="0"/>
            <a:endParaRPr lang="en-US" dirty="0"/>
          </a:p>
        </p:txBody>
      </p:sp>
      <p:sp>
        <p:nvSpPr>
          <p:cNvPr id="11" name="Rectangle 3"/>
          <p:cNvSpPr>
            <a:spLocks/>
          </p:cNvSpPr>
          <p:nvPr userDrawn="1"/>
        </p:nvSpPr>
        <p:spPr bwMode="auto">
          <a:xfrm>
            <a:off x="4071364" y="7787959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de-DE" sz="960" b="0" i="0" dirty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b="0" i="0" dirty="0">
              <a:solidFill>
                <a:schemeClr val="accent4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0254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9" y="0"/>
            <a:ext cx="10965834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/>
            <a:endParaRPr lang="en-US" sz="288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2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2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3" y="274323"/>
            <a:ext cx="9807707" cy="1518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02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02" indent="-585202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Rectangle 3"/>
          <p:cNvSpPr>
            <a:spLocks/>
          </p:cNvSpPr>
          <p:nvPr userDrawn="1"/>
        </p:nvSpPr>
        <p:spPr bwMode="auto">
          <a:xfrm>
            <a:off x="4071366" y="7787961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731502"/>
            <a:r>
              <a:rPr lang="de-DE" sz="960" dirty="0">
                <a:solidFill>
                  <a:srgbClr val="323232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dirty="0">
              <a:solidFill>
                <a:srgbClr val="323232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8282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sinesscase-description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Title Text"/>
          <p:cNvSpPr>
            <a:spLocks noGrp="1"/>
          </p:cNvSpPr>
          <p:nvPr>
            <p:ph type="title"/>
          </p:nvPr>
        </p:nvSpPr>
        <p:spPr>
          <a:xfrm>
            <a:off x="365759" y="264160"/>
            <a:ext cx="13752688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60" baseline="0">
                <a:solidFill>
                  <a:srgbClr val="1A304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4" name="Slide Number"/>
          <p:cNvSpPr>
            <a:spLocks noGrp="1"/>
          </p:cNvSpPr>
          <p:nvPr>
            <p:ph type="sldNum" sz="quarter" idx="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CB1FAE-CC10-3F49-A0AF-3DB723B9C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58" y="1756685"/>
            <a:ext cx="13752688" cy="1467451"/>
          </a:xfrm>
        </p:spPr>
        <p:txBody>
          <a:bodyPr/>
          <a:lstStyle>
            <a:lvl1pPr algn="l">
              <a:spcBef>
                <a:spcPts val="0"/>
              </a:spcBef>
              <a:defRPr sz="1440" i="1">
                <a:solidFill>
                  <a:schemeClr val="tx1"/>
                </a:solidFill>
              </a:defRPr>
            </a:lvl1pPr>
            <a:lvl2pPr algn="l">
              <a:spcBef>
                <a:spcPts val="0"/>
              </a:spcBef>
              <a:defRPr sz="1440" i="1">
                <a:solidFill>
                  <a:schemeClr val="tx1"/>
                </a:solidFill>
              </a:defRPr>
            </a:lvl2pPr>
            <a:lvl3pPr algn="l">
              <a:spcBef>
                <a:spcPts val="0"/>
              </a:spcBef>
              <a:defRPr sz="1440" i="1">
                <a:solidFill>
                  <a:schemeClr val="tx1"/>
                </a:solidFill>
              </a:defRPr>
            </a:lvl3pPr>
            <a:lvl4pPr algn="l">
              <a:spcBef>
                <a:spcPts val="0"/>
              </a:spcBef>
              <a:defRPr sz="1440" i="1">
                <a:solidFill>
                  <a:schemeClr val="tx1"/>
                </a:solidFill>
              </a:defRPr>
            </a:lvl4pPr>
            <a:lvl5pPr algn="l">
              <a:spcBef>
                <a:spcPts val="0"/>
              </a:spcBef>
              <a:defRPr sz="1440" i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D5774-C73C-CA49-AF02-A2DC44789795}"/>
              </a:ext>
            </a:extLst>
          </p:cNvPr>
          <p:cNvSpPr txBox="1"/>
          <p:nvPr userDrawn="1"/>
        </p:nvSpPr>
        <p:spPr>
          <a:xfrm>
            <a:off x="365759" y="1330012"/>
            <a:ext cx="3884010" cy="44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863" tIns="54863" rIns="54863" bIns="54863" numCol="1" spcCol="38100" rtlCol="0" anchor="t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160" b="1" i="0" u="none" strike="noStrike" cap="none" spc="0" normalizeH="0" baseline="0" dirty="0">
                <a:ln>
                  <a:noFill/>
                </a:ln>
                <a:solidFill>
                  <a:srgbClr val="1A3041"/>
                </a:solidFill>
                <a:effectLst/>
                <a:uFillTx/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Описание бизнес-сценария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8026AA8-5167-584C-B113-635E7C0442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990" y="4264914"/>
            <a:ext cx="13686456" cy="3700526"/>
          </a:xfrm>
        </p:spPr>
        <p:txBody>
          <a:bodyPr/>
          <a:lstStyle>
            <a:lvl1pPr marL="274320" indent="-274320">
              <a:buFont typeface="+mj-lt"/>
              <a:buAutoNum type="arabicPeriod"/>
              <a:defRPr sz="1440">
                <a:solidFill>
                  <a:schemeClr val="tx1"/>
                </a:solidFill>
              </a:defRPr>
            </a:lvl1pPr>
            <a:lvl2pPr>
              <a:defRPr sz="1440">
                <a:solidFill>
                  <a:schemeClr val="tx1"/>
                </a:solidFill>
              </a:defRPr>
            </a:lvl2pPr>
            <a:lvl3pPr>
              <a:defRPr sz="1440">
                <a:solidFill>
                  <a:schemeClr val="tx1"/>
                </a:solidFill>
              </a:defRPr>
            </a:lvl3pPr>
            <a:lvl4pPr>
              <a:defRPr sz="1440">
                <a:solidFill>
                  <a:schemeClr val="tx1"/>
                </a:solidFill>
              </a:defRPr>
            </a:lvl4pPr>
            <a:lvl5pPr>
              <a:defRPr sz="144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1B877-2E57-724B-BFB3-D5FFEF74B0FA}"/>
              </a:ext>
            </a:extLst>
          </p:cNvPr>
          <p:cNvSpPr txBox="1"/>
          <p:nvPr userDrawn="1"/>
        </p:nvSpPr>
        <p:spPr>
          <a:xfrm>
            <a:off x="365759" y="3743088"/>
            <a:ext cx="3633300" cy="44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863" tIns="54863" rIns="54863" bIns="54863" numCol="1" spcCol="38100" rtlCol="0" anchor="t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160" b="1" i="0" u="none" strike="noStrike" cap="none" spc="0" normalizeH="0" baseline="0" dirty="0">
                <a:ln>
                  <a:noFill/>
                </a:ln>
                <a:solidFill>
                  <a:srgbClr val="1A3041"/>
                </a:solidFill>
                <a:effectLst/>
                <a:uFillTx/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931631129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13898880" cy="1369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20"/>
            <a:ext cx="6583680" cy="5735117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4280" algn="dec"/>
              </a:tabLst>
              <a:defRPr/>
            </a:lvl1pPr>
            <a:lvl2pPr marL="276861" indent="-27686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680960" y="1798320"/>
            <a:ext cx="6583680" cy="5735117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4280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AB186FE-CCE0-4F87-A511-DEF4E8D46C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829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01168" rIns="228600" bIns="2286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274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10972800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798"/>
            <a:ext cx="6583680" cy="66294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7315200" y="4114800"/>
            <a:ext cx="7315200" cy="4114800"/>
          </a:xfrm>
          <a:prstGeom prst="rect">
            <a:avLst/>
          </a:prstGeom>
          <a:solidFill>
            <a:schemeClr val="accent3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3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972"/>
            <a:ext cx="6583680" cy="66294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" y="7772400"/>
            <a:ext cx="1148181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  <p:sp>
        <p:nvSpPr>
          <p:cNvPr id="2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tx1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7315200" y="-16880"/>
            <a:ext cx="7315200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28600" tIns="228600" rIns="228600" bIns="228600"/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>
              <a:spcBef>
                <a:spcPts val="60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8"/>
          </p:nvPr>
        </p:nvSpPr>
        <p:spPr>
          <a:xfrm>
            <a:off x="10973773" y="4114800"/>
            <a:ext cx="3657600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28600" tIns="228600" rIns="228600" bIns="228600"/>
          <a:lstStyle>
            <a:lvl1pPr>
              <a:defRPr lang="en-US" dirty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>
              <a:spcBef>
                <a:spcPts val="600"/>
              </a:spcBef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10973773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114800"/>
            <a:ext cx="3657600" cy="411480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7315200" y="4114800"/>
            <a:ext cx="0" cy="36576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0972800" y="4114800"/>
            <a:ext cx="0" cy="36576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3657600" y="4114800"/>
            <a:ext cx="0" cy="36576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7A8A14-5975-FC41-8539-F2033AC5B24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1598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3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ED7F2E9-F4B9-DC43-8B46-59830C15FCF5}"/>
              </a:ext>
            </a:extLst>
          </p:cNvPr>
          <p:cNvSpPr/>
          <p:nvPr userDrawn="1"/>
        </p:nvSpPr>
        <p:spPr>
          <a:xfrm>
            <a:off x="-974" y="2084073"/>
            <a:ext cx="3657600" cy="6145527"/>
          </a:xfrm>
          <a:prstGeom prst="rect">
            <a:avLst/>
          </a:prstGeom>
          <a:solidFill>
            <a:srgbClr val="042FA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72079B-C9D6-BA48-A14B-F09E8C0855A4}"/>
              </a:ext>
            </a:extLst>
          </p:cNvPr>
          <p:cNvSpPr/>
          <p:nvPr userDrawn="1"/>
        </p:nvSpPr>
        <p:spPr>
          <a:xfrm>
            <a:off x="3641377" y="2084073"/>
            <a:ext cx="3657600" cy="6145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0FCC10-DFEB-B344-B914-33E534697D0D}"/>
              </a:ext>
            </a:extLst>
          </p:cNvPr>
          <p:cNvSpPr/>
          <p:nvPr userDrawn="1"/>
        </p:nvSpPr>
        <p:spPr>
          <a:xfrm>
            <a:off x="7295856" y="1975105"/>
            <a:ext cx="3688379" cy="6254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E61D5B-7546-234C-89DD-FD0BFD8E4012}"/>
              </a:ext>
            </a:extLst>
          </p:cNvPr>
          <p:cNvSpPr/>
          <p:nvPr userDrawn="1"/>
        </p:nvSpPr>
        <p:spPr>
          <a:xfrm>
            <a:off x="10967083" y="1975105"/>
            <a:ext cx="3657600" cy="6254496"/>
          </a:xfrm>
          <a:prstGeom prst="rect">
            <a:avLst/>
          </a:prstGeom>
          <a:solidFill>
            <a:srgbClr val="E0DBD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001D8-24E8-3045-9CCD-17C63BC93C4D}"/>
              </a:ext>
            </a:extLst>
          </p:cNvPr>
          <p:cNvSpPr/>
          <p:nvPr userDrawn="1"/>
        </p:nvSpPr>
        <p:spPr>
          <a:xfrm>
            <a:off x="0" y="0"/>
            <a:ext cx="14630400" cy="20840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495" y="7626167"/>
            <a:ext cx="570972" cy="230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2941" y="53123"/>
            <a:ext cx="2131024" cy="84856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38560" y="1831411"/>
            <a:ext cx="2926080" cy="5596128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36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737974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386405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717587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5760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551851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0965834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56749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315200" y="2057400"/>
            <a:ext cx="3657600" cy="54864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10973773" y="2057398"/>
            <a:ext cx="3657600" cy="54864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398"/>
            <a:ext cx="3657600" cy="548640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2057400"/>
            <a:ext cx="3657600" cy="54864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4630400" cy="20573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3152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09728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6576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800" dirty="0" smtClean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315200" y="2057400"/>
            <a:ext cx="3657600" cy="54864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10973773" y="2057398"/>
            <a:ext cx="3657600" cy="54864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398"/>
            <a:ext cx="3657600" cy="5486400"/>
          </a:xfrm>
          <a:prstGeom prst="rect">
            <a:avLst/>
          </a:prstGeom>
          <a:solidFill>
            <a:schemeClr val="accent2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2057400"/>
            <a:ext cx="3657600" cy="54864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4630400" cy="20573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3152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09728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6576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7315200" y="2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10973773" y="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2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10973773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7315200" y="411480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972800" y="411480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7315200" y="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972800" y="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6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7315200" y="2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10973773" y="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2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10973773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+mn-lt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+mn-lt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+mn-lt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+mn-lt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7315200" y="411480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972800" y="411480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7315200" y="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972800" y="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8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7308848" y="2"/>
            <a:ext cx="3657600" cy="7772398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0967421" y="0"/>
            <a:ext cx="3657600" cy="7772398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3651248" y="2"/>
            <a:ext cx="3657600" cy="7772398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5" name="Title 7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7315200" y="265176"/>
            <a:ext cx="0" cy="7507224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0972800" y="265176"/>
            <a:ext cx="0" cy="7507224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657600" y="411480"/>
            <a:ext cx="0" cy="736092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7315200" y="2"/>
            <a:ext cx="3657600" cy="7772398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0973773" y="0"/>
            <a:ext cx="3657600" cy="7772398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3657600" y="2"/>
            <a:ext cx="3657600" cy="7772398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7315200" y="265176"/>
            <a:ext cx="0" cy="7507224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0972800" y="265176"/>
            <a:ext cx="0" cy="7507224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657600" y="411480"/>
            <a:ext cx="0" cy="736092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idx="18"/>
          </p:nvPr>
        </p:nvSpPr>
        <p:spPr>
          <a:xfrm>
            <a:off x="-973" y="0"/>
            <a:ext cx="3657600" cy="8229600"/>
          </a:xfrm>
          <a:prstGeom prst="rect">
            <a:avLst/>
          </a:prstGeom>
          <a:noFill/>
        </p:spPr>
        <p:txBody>
          <a:bodyPr lIns="228600" tIns="228600" rIns="0" bIns="0"/>
          <a:lstStyle>
            <a:lvl1pPr>
              <a:defRPr>
                <a:latin typeface="+mn-lt"/>
              </a:defRPr>
            </a:lvl1pPr>
          </a:lstStyle>
          <a:p>
            <a:endParaRPr lang="en-US" sz="7200" b="1" dirty="0"/>
          </a:p>
          <a:p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04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3" cy="2305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21049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066800" y="1379222"/>
            <a:ext cx="12496800" cy="278892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4244340"/>
            <a:ext cx="12496800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40"/>
            </a:lvl1pPr>
            <a:lvl2pPr marL="0" indent="0" algn="ctr">
              <a:spcBef>
                <a:spcPts val="0"/>
              </a:spcBef>
              <a:buSzTx/>
              <a:buNone/>
              <a:defRPr sz="3240"/>
            </a:lvl2pPr>
            <a:lvl3pPr marL="0" indent="0" algn="ctr">
              <a:spcBef>
                <a:spcPts val="0"/>
              </a:spcBef>
              <a:buSzTx/>
              <a:buNone/>
              <a:defRPr sz="3240"/>
            </a:lvl3pPr>
            <a:lvl4pPr marL="0" indent="0" algn="ctr">
              <a:spcBef>
                <a:spcPts val="0"/>
              </a:spcBef>
              <a:buSzTx/>
              <a:buNone/>
              <a:defRPr sz="3240"/>
            </a:lvl4pPr>
            <a:lvl5pPr marL="0" indent="0" algn="ctr">
              <a:spcBef>
                <a:spcPts val="0"/>
              </a:spcBef>
              <a:buSzTx/>
              <a:buNone/>
              <a:defRPr sz="324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5844617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925438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446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/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/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78058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0"/>
            <a:ext cx="6583680" cy="1606091"/>
          </a:xfrm>
        </p:spPr>
        <p:txBody>
          <a:bodyPr/>
          <a:lstStyle>
            <a:lvl1pPr>
              <a:defRPr sz="256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8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5660051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7341" y="1816471"/>
            <a:ext cx="10665458" cy="1534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6451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or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8" y="0"/>
            <a:ext cx="5483520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1" y="274321"/>
            <a:ext cx="4735835" cy="3313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876502" y="3540856"/>
            <a:ext cx="4735835" cy="1036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Eliot Sans Text" charset="0"/>
                <a:ea typeface="IBM Eliot Sans Text" charset="0"/>
                <a:cs typeface="IBM Eliot Sans Text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Image or Chart</a:t>
            </a:r>
          </a:p>
          <a:p>
            <a:pPr lvl="0"/>
            <a:endParaRPr lang="en-US" dirty="0"/>
          </a:p>
        </p:txBody>
      </p:sp>
      <p:sp>
        <p:nvSpPr>
          <p:cNvPr id="11" name="Rectangle 3"/>
          <p:cNvSpPr>
            <a:spLocks/>
          </p:cNvSpPr>
          <p:nvPr userDrawn="1"/>
        </p:nvSpPr>
        <p:spPr bwMode="auto">
          <a:xfrm>
            <a:off x="4071364" y="7787959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de-DE" sz="960" b="0" i="0" dirty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b="0" i="0" dirty="0">
              <a:solidFill>
                <a:schemeClr val="accent4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477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9" y="0"/>
            <a:ext cx="10965834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/>
            <a:endParaRPr lang="en-US" sz="288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2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2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3" y="274323"/>
            <a:ext cx="9807707" cy="1518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02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02" indent="-585202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Rectangle 3"/>
          <p:cNvSpPr>
            <a:spLocks/>
          </p:cNvSpPr>
          <p:nvPr userDrawn="1"/>
        </p:nvSpPr>
        <p:spPr bwMode="auto">
          <a:xfrm>
            <a:off x="4071366" y="7787961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731502"/>
            <a:r>
              <a:rPr lang="de-DE" sz="960" dirty="0">
                <a:solidFill>
                  <a:srgbClr val="323232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dirty="0">
              <a:solidFill>
                <a:srgbClr val="323232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8138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335" y="543261"/>
            <a:ext cx="11285667" cy="1680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974" y="2463503"/>
            <a:ext cx="10735850" cy="50345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2186769" y="2148843"/>
            <a:ext cx="1188718" cy="365758"/>
          </a:xfrm>
          <a:prstGeom prst="rect">
            <a:avLst/>
          </a:prstGeom>
        </p:spPr>
        <p:txBody>
          <a:bodyPr/>
          <a:lstStyle/>
          <a:p>
            <a:fld id="{91ABD5E4-2C93-0649-9A87-F9972C7F5AD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741888" y="3870357"/>
            <a:ext cx="4631754" cy="36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51" y="354876"/>
            <a:ext cx="1005838" cy="921224"/>
          </a:xfrm>
          <a:prstGeom prst="rect">
            <a:avLst/>
          </a:prstGeom>
        </p:spPr>
        <p:txBody>
          <a:bodyPr/>
          <a:lstStyle/>
          <a:p>
            <a:fld id="{184F31E8-111A-F24F-9C61-C4BA31E12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3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8695" y="6514124"/>
            <a:ext cx="1298757" cy="121072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86362"/>
            <a:ext cx="13898880" cy="6075680"/>
          </a:xfrm>
        </p:spPr>
        <p:txBody>
          <a:bodyPr/>
          <a:lstStyle>
            <a:lvl1pPr>
              <a:defRPr sz="10560"/>
            </a:lvl1pPr>
            <a:lvl2pPr marL="276861" marR="0" indent="-276861" algn="l" defTabSz="731520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lvl2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715450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65759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4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8370" y="879756"/>
            <a:ext cx="8892032" cy="73498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58" y="7561678"/>
            <a:ext cx="777872" cy="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7686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65759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4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2538" y="7005697"/>
            <a:ext cx="906626" cy="84517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7381891"/>
            <a:ext cx="777872" cy="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0925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59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4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8015" y="7021713"/>
            <a:ext cx="906626" cy="8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0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/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/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5682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369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20"/>
            <a:ext cx="6583680" cy="5735117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4280" algn="dec"/>
              </a:tabLst>
              <a:defRPr/>
            </a:lvl1pPr>
            <a:lvl2pPr marL="276861" indent="-27686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680960" y="1798320"/>
            <a:ext cx="6583680" cy="5735117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4280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731520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731520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731520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731520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97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0"/>
            <a:ext cx="6583680" cy="1606091"/>
          </a:xfrm>
        </p:spPr>
        <p:txBody>
          <a:bodyPr/>
          <a:lstStyle>
            <a:lvl1pPr>
              <a:defRPr sz="256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8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6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179574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0"/>
            <a:ext cx="6583680" cy="1606091"/>
          </a:xfrm>
        </p:spPr>
        <p:txBody>
          <a:bodyPr/>
          <a:lstStyle>
            <a:lvl1pPr>
              <a:defRPr sz="256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8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6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145816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24282"/>
            <a:ext cx="13898880" cy="7157720"/>
          </a:xfrm>
        </p:spPr>
        <p:txBody>
          <a:bodyPr/>
          <a:lstStyle>
            <a:lvl1pPr>
              <a:lnSpc>
                <a:spcPct val="90000"/>
              </a:lnSpc>
              <a:defRPr sz="1536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4350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8299939" cy="7233288"/>
          </a:xfrm>
        </p:spPr>
        <p:txBody>
          <a:bodyPr/>
          <a:lstStyle>
            <a:lvl1pPr marL="187960" indent="-187960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5809966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58368"/>
            <a:ext cx="6583680" cy="692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80960" y="790042"/>
            <a:ext cx="6583680" cy="6719568"/>
          </a:xfrm>
        </p:spPr>
        <p:txBody>
          <a:bodyPr/>
          <a:lstStyle>
            <a:lvl1pPr>
              <a:spcBef>
                <a:spcPts val="1760"/>
              </a:spcBef>
              <a:spcAft>
                <a:spcPts val="0"/>
              </a:spcAft>
              <a:defRPr/>
            </a:lvl1pPr>
            <a:lvl2pPr>
              <a:spcBef>
                <a:spcPts val="1760"/>
              </a:spcBef>
              <a:defRPr/>
            </a:lvl2pPr>
            <a:lvl3pPr>
              <a:spcBef>
                <a:spcPts val="1760"/>
              </a:spcBef>
              <a:defRPr/>
            </a:lvl3pPr>
            <a:lvl4pPr>
              <a:spcBef>
                <a:spcPts val="1760"/>
              </a:spcBef>
              <a:defRPr/>
            </a:lvl4pPr>
            <a:lvl5pPr>
              <a:spcBef>
                <a:spcPts val="176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20902"/>
            <a:ext cx="6583680" cy="480059"/>
          </a:xfrm>
        </p:spPr>
        <p:txBody>
          <a:bodyPr/>
          <a:lstStyle>
            <a:lvl1pPr>
              <a:defRPr sz="176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12378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5349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1799540"/>
            <a:ext cx="6583680" cy="5737352"/>
          </a:xfrm>
        </p:spPr>
        <p:txBody>
          <a:bodyPr/>
          <a:lstStyle>
            <a:lvl1pPr>
              <a:spcBef>
                <a:spcPts val="0"/>
              </a:spcBef>
              <a:defRPr sz="22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680960" y="1799540"/>
            <a:ext cx="6583680" cy="5737352"/>
          </a:xfrm>
        </p:spPr>
        <p:txBody>
          <a:bodyPr/>
          <a:lstStyle>
            <a:lvl1pPr>
              <a:spcBef>
                <a:spcPts val="0"/>
              </a:spcBef>
              <a:defRPr sz="22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714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58368"/>
            <a:ext cx="10241280" cy="1024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80960" y="1749552"/>
            <a:ext cx="6583680" cy="5743450"/>
          </a:xfrm>
        </p:spPr>
        <p:txBody>
          <a:bodyPr/>
          <a:lstStyle>
            <a:lvl1pPr>
              <a:defRPr sz="256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21870"/>
            <a:ext cx="6583680" cy="480059"/>
          </a:xfrm>
        </p:spPr>
        <p:txBody>
          <a:bodyPr/>
          <a:lstStyle>
            <a:lvl1pPr>
              <a:defRPr sz="176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49553"/>
            <a:ext cx="6583680" cy="5743448"/>
          </a:xfrm>
        </p:spPr>
        <p:txBody>
          <a:bodyPr/>
          <a:lstStyle>
            <a:lvl1pPr>
              <a:defRPr sz="256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8407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8034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65760" y="1592830"/>
            <a:ext cx="6583680" cy="5900171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7680960" y="1786638"/>
            <a:ext cx="6583680" cy="5706363"/>
          </a:xfrm>
        </p:spPr>
        <p:txBody>
          <a:bodyPr/>
          <a:lstStyle>
            <a:lvl1pPr>
              <a:defRPr sz="2240"/>
            </a:lvl1pPr>
            <a:lvl2pPr>
              <a:defRPr sz="224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8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2" cy="2305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58368"/>
            <a:ext cx="10241280" cy="1024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80960" y="1749551"/>
            <a:ext cx="2926080" cy="5743448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21870"/>
            <a:ext cx="6583680" cy="480059"/>
          </a:xfrm>
        </p:spPr>
        <p:txBody>
          <a:bodyPr/>
          <a:lstStyle>
            <a:lvl1pPr>
              <a:defRPr sz="176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49551"/>
            <a:ext cx="2926080" cy="5743448"/>
          </a:xfrm>
        </p:spPr>
        <p:txBody>
          <a:bodyPr/>
          <a:lstStyle>
            <a:lvl1pPr>
              <a:spcBef>
                <a:spcPts val="1760"/>
              </a:spcBef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023360" y="1749551"/>
            <a:ext cx="2926080" cy="5743448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1338560" y="1749551"/>
            <a:ext cx="2926080" cy="5743448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0013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58368"/>
            <a:ext cx="6583680" cy="1024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21870"/>
            <a:ext cx="6583680" cy="480059"/>
          </a:xfrm>
        </p:spPr>
        <p:txBody>
          <a:bodyPr/>
          <a:lstStyle>
            <a:lvl1pPr>
              <a:defRPr sz="176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49"/>
            <a:ext cx="6583680" cy="5737352"/>
          </a:xfrm>
        </p:spPr>
        <p:txBody>
          <a:bodyPr/>
          <a:lstStyle>
            <a:lvl1pPr>
              <a:defRPr sz="256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9205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024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47"/>
            <a:ext cx="2926080" cy="5737352"/>
          </a:xfrm>
        </p:spPr>
        <p:txBody>
          <a:bodyPr/>
          <a:lstStyle>
            <a:lvl1pPr>
              <a:spcBef>
                <a:spcPts val="1760"/>
              </a:spcBef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023360" y="1755647"/>
            <a:ext cx="2926080" cy="573735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627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53235"/>
            <a:ext cx="6583680" cy="5705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80960" y="1755649"/>
            <a:ext cx="2926080" cy="560231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21870"/>
            <a:ext cx="6583680" cy="480059"/>
          </a:xfrm>
        </p:spPr>
        <p:txBody>
          <a:bodyPr/>
          <a:lstStyle>
            <a:lvl1pPr>
              <a:defRPr sz="176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1338560" y="1755649"/>
            <a:ext cx="2926080" cy="560231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9730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53235"/>
            <a:ext cx="6583680" cy="5705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80960" y="1799540"/>
            <a:ext cx="6583680" cy="560231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760"/>
              </a:spcBef>
              <a:buFontTx/>
              <a:buNone/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21870"/>
            <a:ext cx="6583680" cy="480059"/>
          </a:xfrm>
        </p:spPr>
        <p:txBody>
          <a:bodyPr/>
          <a:lstStyle>
            <a:lvl1pPr>
              <a:defRPr sz="176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84158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6583680" cy="7044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69341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6583680" cy="7044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9998135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235069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2" y="4114800"/>
            <a:ext cx="7315200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292609"/>
            <a:ext cx="6583680" cy="480059"/>
          </a:xfrm>
        </p:spPr>
        <p:txBody>
          <a:bodyPr/>
          <a:lstStyle>
            <a:lvl1pPr>
              <a:defRPr sz="256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49"/>
            <a:ext cx="6583680" cy="558197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056902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2" y="4114800"/>
            <a:ext cx="7315200" cy="41148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1"/>
            <a:ext cx="7315200" cy="33782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7315198" cy="4114802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72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797" y="4114800"/>
            <a:ext cx="3657600" cy="41148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0" y="4114800"/>
            <a:ext cx="3657600" cy="41148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3" y="4114800"/>
            <a:ext cx="3657595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4630398" cy="4114802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768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5562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4630398" cy="206502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84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4201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4572000"/>
            <a:ext cx="3657600" cy="36576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80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2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6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5617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432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55649"/>
            <a:ext cx="2926080" cy="560231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661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432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5760" y="1786381"/>
            <a:ext cx="2926080" cy="5527040"/>
          </a:xfrm>
        </p:spPr>
        <p:txBody>
          <a:bodyPr/>
          <a:lstStyle>
            <a:lvl1pPr>
              <a:defRPr sz="2240"/>
            </a:lvl1pPr>
            <a:lvl2pPr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23360" y="1066800"/>
            <a:ext cx="10241280" cy="61188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3597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432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5760" y="1786381"/>
            <a:ext cx="2926080" cy="5527040"/>
          </a:xfrm>
        </p:spPr>
        <p:txBody>
          <a:bodyPr/>
          <a:lstStyle>
            <a:lvl1pPr>
              <a:defRPr sz="2240"/>
            </a:lvl1pPr>
            <a:lvl2pPr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1446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432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5760" y="1755648"/>
            <a:ext cx="2926080" cy="5603443"/>
          </a:xfrm>
        </p:spPr>
        <p:txBody>
          <a:bodyPr/>
          <a:lstStyle>
            <a:lvl1pPr>
              <a:defRPr sz="2560"/>
            </a:lvl1pPr>
            <a:lvl2pPr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023360" y="1799539"/>
            <a:ext cx="2926080" cy="5530291"/>
          </a:xfrm>
        </p:spPr>
        <p:txBody>
          <a:bodyPr/>
          <a:lstStyle>
            <a:lvl1pPr>
              <a:defRPr sz="224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8321122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432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5760" y="1755648"/>
            <a:ext cx="2926080" cy="5603443"/>
          </a:xfrm>
        </p:spPr>
        <p:txBody>
          <a:bodyPr/>
          <a:lstStyle>
            <a:lvl1pPr>
              <a:defRPr sz="2560"/>
            </a:lvl1pPr>
            <a:lvl2pPr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023360" y="1785621"/>
            <a:ext cx="2926080" cy="5530291"/>
          </a:xfrm>
        </p:spPr>
        <p:txBody>
          <a:bodyPr/>
          <a:lstStyle>
            <a:lvl1pPr>
              <a:defRPr sz="224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20627" y="1682496"/>
            <a:ext cx="6744013" cy="5530291"/>
          </a:xfrm>
        </p:spPr>
        <p:txBody>
          <a:bodyPr/>
          <a:lstStyle>
            <a:lvl1pPr marL="187960" indent="-187960">
              <a:tabLst/>
              <a:defRPr sz="3840"/>
            </a:lvl1pPr>
            <a:lvl2pPr marL="0" indent="0"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0575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307239"/>
            <a:ext cx="2926080" cy="705439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023360" y="360680"/>
            <a:ext cx="10241280" cy="735584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62316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5477368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3741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369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828800"/>
            <a:ext cx="6583680" cy="5735117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4280" algn="dec"/>
              </a:tabLst>
              <a:defRPr sz="1760"/>
            </a:lvl1pPr>
            <a:lvl2pPr marL="276861" indent="-27686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737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968935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359" y="3538234"/>
            <a:ext cx="4705683" cy="586205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 userDrawn="1"/>
        </p:nvSpPr>
        <p:spPr>
          <a:xfrm>
            <a:off x="4023360" y="3831336"/>
            <a:ext cx="6583680" cy="130454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br>
              <a:rPr lang="en-US" sz="2240" dirty="0"/>
            </a:br>
            <a:br>
              <a:rPr lang="en-US" sz="2240" dirty="0"/>
            </a:br>
            <a:r>
              <a:rPr lang="en-US" sz="2240" dirty="0">
                <a:solidFill>
                  <a:schemeClr val="bg2"/>
                </a:solidFill>
              </a:rPr>
              <a:t>Get started today </a:t>
            </a:r>
            <a:r>
              <a:rPr lang="en-US" sz="2240" dirty="0" err="1">
                <a:solidFill>
                  <a:srgbClr val="054ADA"/>
                </a:solidFill>
                <a:hlinkClick r:id="rId3"/>
              </a:rPr>
              <a:t>www.</a:t>
            </a:r>
            <a:r>
              <a:rPr lang="en-US" sz="2240" dirty="0" err="1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ibm.com</a:t>
            </a:r>
            <a:r>
              <a:rPr lang="en-US" sz="2240" dirty="0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/</a:t>
            </a:r>
            <a:r>
              <a:rPr lang="en-US" sz="2240" dirty="0" err="1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watson</a:t>
            </a:r>
            <a:endParaRPr lang="en-US" sz="2240" dirty="0"/>
          </a:p>
        </p:txBody>
      </p:sp>
    </p:spTree>
    <p:extLst>
      <p:ext uri="{BB962C8B-B14F-4D97-AF65-F5344CB8AC3E}">
        <p14:creationId xmlns:p14="http://schemas.microsoft.com/office/powerpoint/2010/main" val="262127318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0">
    <p:bg>
      <p:bgPr>
        <a:solidFill>
          <a:srgbClr val="562F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365760" y="277978"/>
            <a:ext cx="6876288" cy="365760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rgbClr val="E0E0E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68301" y="7667956"/>
            <a:ext cx="203202" cy="2032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6C6C6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8395718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3-columns)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760" y="1755648"/>
            <a:ext cx="4535424" cy="51871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xfrm>
            <a:off x="365761" y="277978"/>
            <a:ext cx="7159643" cy="14630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rgbClr val="E0E0E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68301" y="7667956"/>
            <a:ext cx="203202" cy="2032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6C6C6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7577040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04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3" cy="2305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85496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01168" rIns="228600" bIns="2286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274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10972800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201872720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066800" y="1379222"/>
            <a:ext cx="12496800" cy="278892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4244340"/>
            <a:ext cx="12496800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40"/>
            </a:lvl1pPr>
            <a:lvl2pPr marL="0" indent="0" algn="ctr">
              <a:spcBef>
                <a:spcPts val="0"/>
              </a:spcBef>
              <a:buSzTx/>
              <a:buNone/>
              <a:defRPr sz="3240"/>
            </a:lvl2pPr>
            <a:lvl3pPr marL="0" indent="0" algn="ctr">
              <a:spcBef>
                <a:spcPts val="0"/>
              </a:spcBef>
              <a:buSzTx/>
              <a:buNone/>
              <a:defRPr sz="3240"/>
            </a:lvl3pPr>
            <a:lvl4pPr marL="0" indent="0" algn="ctr">
              <a:spcBef>
                <a:spcPts val="0"/>
              </a:spcBef>
              <a:buSzTx/>
              <a:buNone/>
              <a:defRPr sz="3240"/>
            </a:lvl4pPr>
            <a:lvl5pPr marL="0" indent="0" algn="ctr">
              <a:spcBef>
                <a:spcPts val="0"/>
              </a:spcBef>
              <a:buSzTx/>
              <a:buNone/>
              <a:defRPr sz="324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632965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792025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2" cy="230561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629400" cy="5257800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08528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12113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7341" y="1816471"/>
            <a:ext cx="10665458" cy="1534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4041516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or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8" y="0"/>
            <a:ext cx="5483520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1" y="274321"/>
            <a:ext cx="4735835" cy="3313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876502" y="3540856"/>
            <a:ext cx="4735835" cy="1036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Eliot Sans Text" charset="0"/>
                <a:ea typeface="IBM Eliot Sans Text" charset="0"/>
                <a:cs typeface="IBM Eliot Sans Text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Image or Chart</a:t>
            </a:r>
          </a:p>
          <a:p>
            <a:pPr lvl="0"/>
            <a:endParaRPr lang="en-US" dirty="0"/>
          </a:p>
        </p:txBody>
      </p:sp>
      <p:sp>
        <p:nvSpPr>
          <p:cNvPr id="11" name="Rectangle 3"/>
          <p:cNvSpPr>
            <a:spLocks/>
          </p:cNvSpPr>
          <p:nvPr userDrawn="1"/>
        </p:nvSpPr>
        <p:spPr bwMode="auto">
          <a:xfrm>
            <a:off x="4071364" y="7787959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de-DE" sz="960" b="0" i="0" dirty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b="0" i="0" dirty="0">
              <a:solidFill>
                <a:schemeClr val="accent4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9632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9" y="0"/>
            <a:ext cx="10965834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/>
            <a:endParaRPr lang="en-US" sz="288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2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2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3" y="274323"/>
            <a:ext cx="9807707" cy="1518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02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02" indent="-585202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Rectangle 3"/>
          <p:cNvSpPr>
            <a:spLocks/>
          </p:cNvSpPr>
          <p:nvPr userDrawn="1"/>
        </p:nvSpPr>
        <p:spPr bwMode="auto">
          <a:xfrm>
            <a:off x="4071366" y="7787961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731502"/>
            <a:r>
              <a:rPr lang="de-DE" sz="960" dirty="0">
                <a:solidFill>
                  <a:srgbClr val="323232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dirty="0">
              <a:solidFill>
                <a:srgbClr val="323232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3964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335" y="543261"/>
            <a:ext cx="11285667" cy="1680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974" y="2463503"/>
            <a:ext cx="10735850" cy="50345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2186769" y="2148843"/>
            <a:ext cx="1188718" cy="365758"/>
          </a:xfrm>
          <a:prstGeom prst="rect">
            <a:avLst/>
          </a:prstGeom>
        </p:spPr>
        <p:txBody>
          <a:bodyPr/>
          <a:lstStyle/>
          <a:p>
            <a:fld id="{91ABD5E4-2C93-0649-9A87-F9972C7F5AD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741888" y="3870357"/>
            <a:ext cx="4631754" cy="36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51" y="354876"/>
            <a:ext cx="1005838" cy="921224"/>
          </a:xfrm>
          <a:prstGeom prst="rect">
            <a:avLst/>
          </a:prstGeom>
        </p:spPr>
        <p:txBody>
          <a:bodyPr/>
          <a:lstStyle/>
          <a:p>
            <a:fld id="{184F31E8-111A-F24F-9C61-C4BA31E12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38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3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227" y="7541839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576072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0" y="3502152"/>
            <a:ext cx="2261616" cy="841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066800" y="1379222"/>
            <a:ext cx="12496800" cy="278892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4244340"/>
            <a:ext cx="12496800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40"/>
            </a:lvl1pPr>
            <a:lvl2pPr marL="0" indent="0" algn="ctr">
              <a:spcBef>
                <a:spcPts val="0"/>
              </a:spcBef>
              <a:buSzTx/>
              <a:buNone/>
              <a:defRPr sz="3240"/>
            </a:lvl2pPr>
            <a:lvl3pPr marL="0" indent="0" algn="ctr">
              <a:spcBef>
                <a:spcPts val="0"/>
              </a:spcBef>
              <a:buSzTx/>
              <a:buNone/>
              <a:defRPr sz="3240"/>
            </a:lvl3pPr>
            <a:lvl4pPr marL="0" indent="0" algn="ctr">
              <a:spcBef>
                <a:spcPts val="0"/>
              </a:spcBef>
              <a:buSzTx/>
              <a:buNone/>
              <a:defRPr sz="3240"/>
            </a:lvl4pPr>
            <a:lvl5pPr marL="0" indent="0" algn="ctr">
              <a:spcBef>
                <a:spcPts val="0"/>
              </a:spcBef>
              <a:buSzTx/>
              <a:buNone/>
              <a:defRPr sz="324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676380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347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0704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7341" y="1816471"/>
            <a:ext cx="10665458" cy="1534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33957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or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8" y="0"/>
            <a:ext cx="5483520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1" y="274321"/>
            <a:ext cx="4735835" cy="3313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876502" y="3540856"/>
            <a:ext cx="4735835" cy="1036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Eliot Sans Text" charset="0"/>
                <a:ea typeface="IBM Eliot Sans Text" charset="0"/>
                <a:cs typeface="IBM Eliot Sans Text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Image or Chart</a:t>
            </a:r>
          </a:p>
          <a:p>
            <a:pPr lvl="0"/>
            <a:endParaRPr lang="en-US" dirty="0"/>
          </a:p>
        </p:txBody>
      </p:sp>
      <p:sp>
        <p:nvSpPr>
          <p:cNvPr id="11" name="Rectangle 3"/>
          <p:cNvSpPr>
            <a:spLocks/>
          </p:cNvSpPr>
          <p:nvPr userDrawn="1"/>
        </p:nvSpPr>
        <p:spPr bwMode="auto">
          <a:xfrm>
            <a:off x="4071364" y="7787959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de-DE" sz="960" b="0" i="0" dirty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b="0" i="0" dirty="0">
              <a:solidFill>
                <a:schemeClr val="accent4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87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9" y="0"/>
            <a:ext cx="10965834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/>
            <a:endParaRPr lang="en-US" sz="288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2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2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3" y="274323"/>
            <a:ext cx="9807707" cy="1518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02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02" indent="-585202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Rectangle 3"/>
          <p:cNvSpPr>
            <a:spLocks/>
          </p:cNvSpPr>
          <p:nvPr userDrawn="1"/>
        </p:nvSpPr>
        <p:spPr bwMode="auto">
          <a:xfrm>
            <a:off x="4071366" y="7787961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731502"/>
            <a:r>
              <a:rPr lang="de-DE" sz="960" dirty="0">
                <a:solidFill>
                  <a:srgbClr val="323232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dirty="0">
              <a:solidFill>
                <a:srgbClr val="323232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16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335" y="543261"/>
            <a:ext cx="11285667" cy="1680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974" y="2463503"/>
            <a:ext cx="10735850" cy="50345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2186769" y="2148843"/>
            <a:ext cx="1188718" cy="365758"/>
          </a:xfrm>
          <a:prstGeom prst="rect">
            <a:avLst/>
          </a:prstGeom>
        </p:spPr>
        <p:txBody>
          <a:bodyPr/>
          <a:lstStyle/>
          <a:p>
            <a:fld id="{91ABD5E4-2C93-0649-9A87-F9972C7F5AD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741888" y="3870357"/>
            <a:ext cx="4631754" cy="36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51" y="354876"/>
            <a:ext cx="1005838" cy="921224"/>
          </a:xfrm>
          <a:prstGeom prst="rect">
            <a:avLst/>
          </a:prstGeom>
        </p:spPr>
        <p:txBody>
          <a:bodyPr/>
          <a:lstStyle/>
          <a:p>
            <a:fld id="{184F31E8-111A-F24F-9C61-C4BA31E12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289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511090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0"/>
            <a:ext cx="6583680" cy="1606091"/>
          </a:xfrm>
        </p:spPr>
        <p:txBody>
          <a:bodyPr/>
          <a:lstStyle>
            <a:lvl1pPr>
              <a:defRPr sz="256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8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5867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arge ty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227" y="7541839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576072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or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8" y="0"/>
            <a:ext cx="5483520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1" y="274321"/>
            <a:ext cx="4735835" cy="3313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876502" y="3540856"/>
            <a:ext cx="4735835" cy="1036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Eliot Sans Text" charset="0"/>
                <a:ea typeface="IBM Eliot Sans Text" charset="0"/>
                <a:cs typeface="IBM Eliot Sans Text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Image or Chart</a:t>
            </a:r>
          </a:p>
          <a:p>
            <a:pPr lvl="0"/>
            <a:endParaRPr lang="en-US" dirty="0"/>
          </a:p>
        </p:txBody>
      </p:sp>
      <p:sp>
        <p:nvSpPr>
          <p:cNvPr id="11" name="Rectangle 3"/>
          <p:cNvSpPr>
            <a:spLocks/>
          </p:cNvSpPr>
          <p:nvPr userDrawn="1"/>
        </p:nvSpPr>
        <p:spPr bwMode="auto">
          <a:xfrm>
            <a:off x="4071364" y="7787959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de-DE" sz="960" b="0" i="0" dirty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b="0" i="0" dirty="0">
              <a:solidFill>
                <a:schemeClr val="accent4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22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9" y="0"/>
            <a:ext cx="10965834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/>
            <a:endParaRPr lang="en-US" sz="288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2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2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3" y="274323"/>
            <a:ext cx="9807707" cy="1518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02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02" indent="-585202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Rectangle 3"/>
          <p:cNvSpPr>
            <a:spLocks/>
          </p:cNvSpPr>
          <p:nvPr userDrawn="1"/>
        </p:nvSpPr>
        <p:spPr bwMode="auto">
          <a:xfrm>
            <a:off x="4071366" y="7787961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731502"/>
            <a:r>
              <a:rPr lang="de-DE" sz="960" dirty="0">
                <a:solidFill>
                  <a:srgbClr val="323232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dirty="0">
              <a:solidFill>
                <a:srgbClr val="323232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7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5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j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j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j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j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j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j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j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62940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228" y="7541839"/>
            <a:ext cx="570972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5760720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1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8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1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1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1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0" y="127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1143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2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6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tx1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0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/>
                </a:solidFill>
                <a:latin typeface="+mn-lt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10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3383280"/>
          </a:xfrm>
        </p:spPr>
        <p:txBody>
          <a:bodyPr>
            <a:noAutofit/>
          </a:bodyPr>
          <a:lstStyle>
            <a:lvl1pPr>
              <a:defRPr sz="5400" b="1">
                <a:latin typeface="+mj-lt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147" y="7541839"/>
            <a:ext cx="570973" cy="2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524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/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685800"/>
            <a:ext cx="13716000" cy="1143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3862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600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43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+mn-lt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600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38476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0"/>
            <a:ext cx="6583680" cy="1606091"/>
          </a:xfrm>
        </p:spPr>
        <p:txBody>
          <a:bodyPr/>
          <a:lstStyle>
            <a:lvl1pPr>
              <a:defRPr sz="256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8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534412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04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3" cy="2305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4666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066800" y="1379222"/>
            <a:ext cx="12496800" cy="278892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4244340"/>
            <a:ext cx="12496800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40"/>
            </a:lvl1pPr>
            <a:lvl2pPr marL="0" indent="0" algn="ctr">
              <a:spcBef>
                <a:spcPts val="0"/>
              </a:spcBef>
              <a:buSzTx/>
              <a:buNone/>
              <a:defRPr sz="3240"/>
            </a:lvl2pPr>
            <a:lvl3pPr marL="0" indent="0" algn="ctr">
              <a:spcBef>
                <a:spcPts val="0"/>
              </a:spcBef>
              <a:buSzTx/>
              <a:buNone/>
              <a:defRPr sz="3240"/>
            </a:lvl3pPr>
            <a:lvl4pPr marL="0" indent="0" algn="ctr">
              <a:spcBef>
                <a:spcPts val="0"/>
              </a:spcBef>
              <a:buSzTx/>
              <a:buNone/>
              <a:defRPr sz="3240"/>
            </a:lvl4pPr>
            <a:lvl5pPr marL="0" indent="0" algn="ctr">
              <a:spcBef>
                <a:spcPts val="0"/>
              </a:spcBef>
              <a:buSzTx/>
              <a:buNone/>
              <a:defRPr sz="324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25102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8944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501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04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3" cy="2305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7341" y="1816471"/>
            <a:ext cx="10665458" cy="1534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807321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or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8" y="0"/>
            <a:ext cx="5483520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1" y="274321"/>
            <a:ext cx="4735835" cy="3313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876502" y="3540856"/>
            <a:ext cx="4735835" cy="1036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Eliot Sans Text" charset="0"/>
                <a:ea typeface="IBM Eliot Sans Text" charset="0"/>
                <a:cs typeface="IBM Eliot Sans Text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Image or Chart</a:t>
            </a:r>
          </a:p>
          <a:p>
            <a:pPr lvl="0"/>
            <a:endParaRPr lang="en-US" dirty="0"/>
          </a:p>
        </p:txBody>
      </p:sp>
      <p:sp>
        <p:nvSpPr>
          <p:cNvPr id="11" name="Rectangle 3"/>
          <p:cNvSpPr>
            <a:spLocks/>
          </p:cNvSpPr>
          <p:nvPr userDrawn="1"/>
        </p:nvSpPr>
        <p:spPr bwMode="auto">
          <a:xfrm>
            <a:off x="4071364" y="7787959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de-DE" sz="960" b="0" i="0" dirty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b="0" i="0" dirty="0">
              <a:solidFill>
                <a:schemeClr val="accent4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214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9" y="0"/>
            <a:ext cx="10965834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/>
            <a:endParaRPr lang="en-US" sz="288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2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2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3" y="274323"/>
            <a:ext cx="9807707" cy="1518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02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02" indent="-585202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Rectangle 3"/>
          <p:cNvSpPr>
            <a:spLocks/>
          </p:cNvSpPr>
          <p:nvPr userDrawn="1"/>
        </p:nvSpPr>
        <p:spPr bwMode="auto">
          <a:xfrm>
            <a:off x="4071366" y="7787961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731502"/>
            <a:r>
              <a:rPr lang="de-DE" sz="960" dirty="0">
                <a:solidFill>
                  <a:srgbClr val="323232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dirty="0">
              <a:solidFill>
                <a:srgbClr val="323232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181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335" y="543261"/>
            <a:ext cx="11285667" cy="1680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974" y="2463503"/>
            <a:ext cx="10735850" cy="50345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2186769" y="2148843"/>
            <a:ext cx="1188718" cy="365758"/>
          </a:xfrm>
          <a:prstGeom prst="rect">
            <a:avLst/>
          </a:prstGeom>
        </p:spPr>
        <p:txBody>
          <a:bodyPr/>
          <a:lstStyle/>
          <a:p>
            <a:fld id="{91ABD5E4-2C93-0649-9A87-F9972C7F5AD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741888" y="3870357"/>
            <a:ext cx="4631754" cy="36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51" y="354876"/>
            <a:ext cx="1005838" cy="921224"/>
          </a:xfrm>
          <a:prstGeom prst="rect">
            <a:avLst/>
          </a:prstGeom>
        </p:spPr>
        <p:txBody>
          <a:bodyPr/>
          <a:lstStyle/>
          <a:p>
            <a:fld id="{184F31E8-111A-F24F-9C61-C4BA31E12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376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01168" rIns="228600" bIns="2286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274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10972800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281396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  <a:latin typeface="+mn-lt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mall type_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3" cy="2305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4114800" y="4104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32955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1664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6487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2"/>
          </a:xfrm>
          <a:prstGeom prst="rect">
            <a:avLst/>
          </a:prstGeom>
          <a:ln>
            <a:noFill/>
          </a:ln>
        </p:spPr>
      </p:pic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2" cy="23056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0"/>
          <p:cNvSpPr>
            <a:spLocks noGrp="1"/>
          </p:cNvSpPr>
          <p:nvPr>
            <p:ph type="title"/>
          </p:nvPr>
        </p:nvSpPr>
        <p:spPr>
          <a:xfrm>
            <a:off x="4114800" y="4104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+mj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900487" y="7900415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alpha val="60000"/>
                  </a:schemeClr>
                </a:solidFill>
                <a:latin typeface="+mj-lt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900487" y="7900415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alpha val="60000"/>
                  </a:schemeClr>
                </a:solidFill>
                <a:latin typeface="+mj-lt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900487" y="7900415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alpha val="60000"/>
                  </a:schemeClr>
                </a:solidFill>
                <a:latin typeface="+mj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5" y="7818135"/>
            <a:ext cx="566116" cy="2286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5" y="7818135"/>
            <a:ext cx="566116" cy="22860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066800" y="1379222"/>
            <a:ext cx="12496800" cy="278892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4244340"/>
            <a:ext cx="12496800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40"/>
            </a:lvl1pPr>
            <a:lvl2pPr marL="0" indent="0" algn="ctr">
              <a:spcBef>
                <a:spcPts val="0"/>
              </a:spcBef>
              <a:buSzTx/>
              <a:buNone/>
              <a:defRPr sz="3240"/>
            </a:lvl2pPr>
            <a:lvl3pPr marL="0" indent="0" algn="ctr">
              <a:spcBef>
                <a:spcPts val="0"/>
              </a:spcBef>
              <a:buSzTx/>
              <a:buNone/>
              <a:defRPr sz="3240"/>
            </a:lvl3pPr>
            <a:lvl4pPr marL="0" indent="0" algn="ctr">
              <a:spcBef>
                <a:spcPts val="0"/>
              </a:spcBef>
              <a:buSzTx/>
              <a:buNone/>
              <a:defRPr sz="3240"/>
            </a:lvl4pPr>
            <a:lvl5pPr marL="0" indent="0" algn="ctr">
              <a:spcBef>
                <a:spcPts val="0"/>
              </a:spcBef>
              <a:buSzTx/>
              <a:buNone/>
              <a:defRPr sz="324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47803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2494" y="7625253"/>
            <a:ext cx="570973" cy="2314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38560" y="1831411"/>
            <a:ext cx="2926080" cy="559685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737974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386405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7587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551851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0965834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941" y="53122"/>
            <a:ext cx="2131024" cy="8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157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335" y="543261"/>
            <a:ext cx="11285667" cy="1680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974" y="2463503"/>
            <a:ext cx="10735850" cy="50345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2186769" y="2148843"/>
            <a:ext cx="1188718" cy="365758"/>
          </a:xfrm>
          <a:prstGeom prst="rect">
            <a:avLst/>
          </a:prstGeom>
        </p:spPr>
        <p:txBody>
          <a:bodyPr/>
          <a:lstStyle/>
          <a:p>
            <a:fld id="{91ABD5E4-2C93-0649-9A87-F9972C7F5AD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741888" y="3870357"/>
            <a:ext cx="4631754" cy="36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51" y="354876"/>
            <a:ext cx="1005838" cy="921224"/>
          </a:xfrm>
          <a:prstGeom prst="rect">
            <a:avLst/>
          </a:prstGeom>
        </p:spPr>
        <p:txBody>
          <a:bodyPr/>
          <a:lstStyle/>
          <a:p>
            <a:fld id="{184F31E8-111A-F24F-9C61-C4BA31E12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631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04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3" cy="2305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9363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0"/>
            <a:ext cx="6583680" cy="1606091"/>
          </a:xfrm>
        </p:spPr>
        <p:txBody>
          <a:bodyPr/>
          <a:lstStyle>
            <a:lvl1pPr>
              <a:defRPr sz="256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8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019071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01168" rIns="228600" bIns="2286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274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10972800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2349539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92.168.4.3\общая\Миша\дизайн\Таня\2019\19 июня\шаблон\Шаблон-4-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1224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6082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\\192.168.4.3\общая\Миша\дизайн\Таня\2019\19 июня\шаблон\Шаблон-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947735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or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8" y="0"/>
            <a:ext cx="5483520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1" y="274321"/>
            <a:ext cx="4735835" cy="3313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876502" y="3540856"/>
            <a:ext cx="4735835" cy="1036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Eliot Sans Text" charset="0"/>
                <a:ea typeface="IBM Eliot Sans Text" charset="0"/>
                <a:cs typeface="IBM Eliot Sans Text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Image or Chart</a:t>
            </a:r>
          </a:p>
          <a:p>
            <a:pPr lvl="0"/>
            <a:endParaRPr lang="en-US" dirty="0"/>
          </a:p>
        </p:txBody>
      </p:sp>
      <p:sp>
        <p:nvSpPr>
          <p:cNvPr id="11" name="Rectangle 3"/>
          <p:cNvSpPr>
            <a:spLocks/>
          </p:cNvSpPr>
          <p:nvPr userDrawn="1"/>
        </p:nvSpPr>
        <p:spPr bwMode="auto">
          <a:xfrm>
            <a:off x="4071364" y="7787959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de-DE" sz="960" b="0" i="0" dirty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b="0" i="0" dirty="0">
              <a:solidFill>
                <a:schemeClr val="accent4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5604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9" y="0"/>
            <a:ext cx="10965834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/>
            <a:endParaRPr lang="en-US" sz="288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2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2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02" indent="0">
              <a:buNone/>
              <a:defRPr/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3" y="274323"/>
            <a:ext cx="9807707" cy="1518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02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02" indent="-585202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05" indent="0">
              <a:buNone/>
              <a:defRPr/>
            </a:lvl3pPr>
            <a:lvl4pPr marL="2194506" indent="0">
              <a:buNone/>
              <a:defRPr/>
            </a:lvl4pPr>
            <a:lvl5pPr marL="2926006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Rectangle 3"/>
          <p:cNvSpPr>
            <a:spLocks/>
          </p:cNvSpPr>
          <p:nvPr userDrawn="1"/>
        </p:nvSpPr>
        <p:spPr bwMode="auto">
          <a:xfrm>
            <a:off x="4071366" y="7787961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731502"/>
            <a:r>
              <a:rPr lang="de-DE" sz="960" dirty="0">
                <a:solidFill>
                  <a:srgbClr val="323232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dirty="0">
              <a:solidFill>
                <a:srgbClr val="323232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471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or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64568" y="0"/>
            <a:ext cx="5483520" cy="8229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274321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1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558798"/>
            <a:ext cx="3032760" cy="2675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3996" y="7080389"/>
            <a:ext cx="1698341" cy="113114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986671" y="274321"/>
            <a:ext cx="4735835" cy="3313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Sans,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876502" y="3540856"/>
            <a:ext cx="4735835" cy="1036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960"/>
              </a:spcBef>
              <a:buFont typeface=".AppleSystemUIFont" charset="-120"/>
              <a:buNone/>
              <a:tabLst>
                <a:tab pos="731520" algn="l"/>
              </a:tabLst>
              <a:defRPr sz="288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85216" indent="-585216" hangingPunct="0">
              <a:lnSpc>
                <a:spcPct val="100000"/>
              </a:lnSpc>
              <a:spcBef>
                <a:spcPts val="1280"/>
              </a:spcBef>
              <a:buFont typeface=".AppleSystemUIFont" charset="-120"/>
              <a:buChar char="—"/>
              <a:defRPr sz="2880" b="0" i="0" baseline="0">
                <a:latin typeface="IBM Eliot Sans Text" charset="0"/>
                <a:ea typeface="IBM Eliot Sans Text" charset="0"/>
                <a:cs typeface="IBM Eliot Sans Text" charset="0"/>
              </a:defRPr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Image or Chart</a:t>
            </a:r>
          </a:p>
          <a:p>
            <a:pPr lvl="0"/>
            <a:endParaRPr lang="en-US" dirty="0"/>
          </a:p>
        </p:txBody>
      </p:sp>
      <p:sp>
        <p:nvSpPr>
          <p:cNvPr id="11" name="Rectangle 3"/>
          <p:cNvSpPr>
            <a:spLocks/>
          </p:cNvSpPr>
          <p:nvPr userDrawn="1"/>
        </p:nvSpPr>
        <p:spPr bwMode="auto">
          <a:xfrm>
            <a:off x="4071364" y="7787959"/>
            <a:ext cx="7497886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de-DE" sz="960" b="0" i="0" dirty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t>IBM Client Center</a:t>
            </a:r>
            <a:endParaRPr lang="en-US" sz="960" b="0" i="0" dirty="0">
              <a:solidFill>
                <a:schemeClr val="accent4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40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slideLayout" Target="../slideLayouts/slideLayout167.xml"/><Relationship Id="rId47" Type="http://schemas.openxmlformats.org/officeDocument/2006/relationships/slideLayout" Target="../slideLayouts/slideLayout172.xml"/><Relationship Id="rId50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45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4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slideLayout" Target="../slideLayouts/slideLayout168.xml"/><Relationship Id="rId48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33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4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766" r:id="rId3"/>
    <p:sldLayoutId id="2147483754" r:id="rId4"/>
    <p:sldLayoutId id="2147483681" r:id="rId5"/>
    <p:sldLayoutId id="2147483684" r:id="rId6"/>
    <p:sldLayoutId id="2147483767" r:id="rId7"/>
    <p:sldLayoutId id="2147483731" r:id="rId8"/>
    <p:sldLayoutId id="2147483757" r:id="rId9"/>
    <p:sldLayoutId id="2147483768" r:id="rId10"/>
    <p:sldLayoutId id="2147483758" r:id="rId11"/>
    <p:sldLayoutId id="2147483669" r:id="rId12"/>
    <p:sldLayoutId id="2147483769" r:id="rId13"/>
    <p:sldLayoutId id="2147483773" r:id="rId14"/>
    <p:sldLayoutId id="2147483771" r:id="rId15"/>
    <p:sldLayoutId id="2147483772" r:id="rId16"/>
    <p:sldLayoutId id="2147483774" r:id="rId17"/>
    <p:sldLayoutId id="2147483730" r:id="rId18"/>
    <p:sldLayoutId id="2147483770" r:id="rId19"/>
    <p:sldLayoutId id="2147483752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904" r:id="rId28"/>
    <p:sldLayoutId id="2147483905" r:id="rId29"/>
    <p:sldLayoutId id="2147483902" r:id="rId30"/>
    <p:sldLayoutId id="2147483903" r:id="rId3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+mn-lt"/>
          <a:ea typeface="IBM Plex Sans" charset="0"/>
          <a:cs typeface="Arial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+mn-lt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+mn-lt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+mn-lt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14400" y="7899655"/>
            <a:ext cx="2621910" cy="220571"/>
            <a:chOff x="914400" y="7899655"/>
            <a:chExt cx="2621910" cy="220571"/>
          </a:xfrm>
        </p:grpSpPr>
        <p:sp>
          <p:nvSpPr>
            <p:cNvPr id="9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0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28016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51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45" r:id="rId2"/>
    <p:sldLayoutId id="2147483733" r:id="rId3"/>
    <p:sldLayoutId id="2147483746" r:id="rId4"/>
    <p:sldLayoutId id="2147483776" r:id="rId5"/>
    <p:sldLayoutId id="2147483777" r:id="rId6"/>
    <p:sldLayoutId id="2147483781" r:id="rId7"/>
    <p:sldLayoutId id="2147483701" r:id="rId8"/>
    <p:sldLayoutId id="2147483751" r:id="rId9"/>
    <p:sldLayoutId id="2147483779" r:id="rId10"/>
    <p:sldLayoutId id="2147483702" r:id="rId11"/>
    <p:sldLayoutId id="2147483744" r:id="rId12"/>
    <p:sldLayoutId id="2147483759" r:id="rId13"/>
    <p:sldLayoutId id="2147483760" r:id="rId14"/>
    <p:sldLayoutId id="2147483687" r:id="rId15"/>
    <p:sldLayoutId id="2147483685" r:id="rId16"/>
    <p:sldLayoutId id="2147483783" r:id="rId17"/>
    <p:sldLayoutId id="2147483784" r:id="rId18"/>
    <p:sldLayoutId id="2147483785" r:id="rId19"/>
    <p:sldLayoutId id="2147483792" r:id="rId20"/>
    <p:sldLayoutId id="2147483798" r:id="rId21"/>
    <p:sldLayoutId id="2147483793" r:id="rId22"/>
    <p:sldLayoutId id="2147483794" r:id="rId23"/>
    <p:sldLayoutId id="2147483861" r:id="rId24"/>
    <p:sldLayoutId id="2147483876" r:id="rId25"/>
    <p:sldLayoutId id="2147483877" r:id="rId26"/>
    <p:sldLayoutId id="2147483878" r:id="rId27"/>
    <p:sldLayoutId id="2147483879" r:id="rId28"/>
    <p:sldLayoutId id="2147483880" r:id="rId29"/>
    <p:sldLayoutId id="2147483881" r:id="rId30"/>
    <p:sldLayoutId id="2147483882" r:id="rId31"/>
    <p:sldLayoutId id="2147483883" r:id="rId32"/>
    <p:sldLayoutId id="2147484001" r:id="rId33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charset="0"/>
          <a:cs typeface="IBM Plex Sans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sz="2000" b="0" i="0" kern="1200">
          <a:solidFill>
            <a:schemeClr val="bg2"/>
          </a:solidFill>
          <a:latin typeface="+mn-lt"/>
          <a:ea typeface="IBM Plex Sans" charset="0"/>
          <a:cs typeface="IBM Plex Sans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Wingdings" panose="05000000000000000000" pitchFamily="2" charset="2"/>
        <a:buChar char="§"/>
        <a:defRPr sz="2000" b="0" i="0" kern="1200">
          <a:solidFill>
            <a:schemeClr val="bg2"/>
          </a:solidFill>
          <a:latin typeface="+mn-lt"/>
          <a:ea typeface="IBM Plex Sans" charset="0"/>
          <a:cs typeface="IBM Plex Sans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sz="2000" b="0" i="0" kern="1200">
          <a:solidFill>
            <a:schemeClr val="bg2"/>
          </a:solidFill>
          <a:latin typeface="+mn-lt"/>
          <a:ea typeface="IBM Plex Sans" charset="0"/>
          <a:cs typeface="IBM Plex Sans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+mn-lt"/>
          <a:ea typeface="IBM Plex Sans" charset="0"/>
          <a:cs typeface="IBM Plex Sans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sz="2000" b="0" i="0" kern="1200">
          <a:solidFill>
            <a:schemeClr val="bg2"/>
          </a:solidFill>
          <a:latin typeface="+mn-lt"/>
          <a:ea typeface="IBM Plex Sans" charset="0"/>
          <a:cs typeface="IBM Plex Sans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63" r:id="rId3"/>
    <p:sldLayoutId id="2147483764" r:id="rId4"/>
    <p:sldLayoutId id="2147483737" r:id="rId5"/>
    <p:sldLayoutId id="2147483761" r:id="rId6"/>
    <p:sldLayoutId id="2147483762" r:id="rId7"/>
    <p:sldLayoutId id="2147483791" r:id="rId8"/>
    <p:sldLayoutId id="2147483796" r:id="rId9"/>
    <p:sldLayoutId id="2147483795" r:id="rId10"/>
    <p:sldLayoutId id="2147483749" r:id="rId11"/>
    <p:sldLayoutId id="2147483747" r:id="rId12"/>
    <p:sldLayoutId id="2147483748" r:id="rId13"/>
    <p:sldLayoutId id="2147483797" r:id="rId14"/>
    <p:sldLayoutId id="2147483782" r:id="rId15"/>
    <p:sldLayoutId id="2147483739" r:id="rId16"/>
    <p:sldLayoutId id="2147483765" r:id="rId17"/>
    <p:sldLayoutId id="2147483775" r:id="rId18"/>
    <p:sldLayoutId id="2147483780" r:id="rId19"/>
    <p:sldLayoutId id="2147483743" r:id="rId20"/>
    <p:sldLayoutId id="2147483750" r:id="rId21"/>
    <p:sldLayoutId id="2147483753" r:id="rId22"/>
    <p:sldLayoutId id="2147483713" r:id="rId23"/>
    <p:sldLayoutId id="2147483714" r:id="rId24"/>
    <p:sldLayoutId id="2147483862" r:id="rId25"/>
    <p:sldLayoutId id="2147483867" r:id="rId26"/>
    <p:sldLayoutId id="2147483875" r:id="rId27"/>
    <p:sldLayoutId id="2147483907" r:id="rId28"/>
    <p:sldLayoutId id="2147483928" r:id="rId29"/>
    <p:sldLayoutId id="2147483849" r:id="rId30"/>
    <p:sldLayoutId id="2147483850" r:id="rId31"/>
    <p:sldLayoutId id="2147483854" r:id="rId32"/>
    <p:sldLayoutId id="2147483936" r:id="rId33"/>
    <p:sldLayoutId id="2147483937" r:id="rId34"/>
    <p:sldLayoutId id="2147483957" r:id="rId35"/>
    <p:sldLayoutId id="2147483958" r:id="rId36"/>
    <p:sldLayoutId id="2147483999" r:id="rId37"/>
    <p:sldLayoutId id="2147484000" r:id="rId38"/>
    <p:sldLayoutId id="2147484042" r:id="rId39"/>
    <p:sldLayoutId id="2147484125" r:id="rId40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sz="2000" b="0" i="0" kern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Wingdings" panose="05000000000000000000" pitchFamily="2" charset="2"/>
        <a:buChar char="§"/>
        <a:defRPr lang="en-US" sz="2000" b="0" i="0" kern="1200" dirty="0" smtClean="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 smtClean="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799" b="0" i="0" baseline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+mj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7 December 2021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+mj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>
                    <a:alpha val="60000"/>
                  </a:schemeClr>
                </a:solidFill>
                <a:latin typeface="+mj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3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+mj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7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4" r:id="rId2"/>
    <p:sldLayoutId id="2147483725" r:id="rId3"/>
    <p:sldLayoutId id="2147483729" r:id="rId4"/>
    <p:sldLayoutId id="2147483790" r:id="rId5"/>
    <p:sldLayoutId id="2147483728" r:id="rId6"/>
    <p:sldLayoutId id="2147483786" r:id="rId7"/>
    <p:sldLayoutId id="2147483721" r:id="rId8"/>
    <p:sldLayoutId id="2147483787" r:id="rId9"/>
    <p:sldLayoutId id="2147483788" r:id="rId10"/>
    <p:sldLayoutId id="2147483789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  <p:sldLayoutId id="2147483914" r:id="rId18"/>
    <p:sldLayoutId id="2147483915" r:id="rId19"/>
    <p:sldLayoutId id="2147483916" r:id="rId20"/>
    <p:sldLayoutId id="2147483917" r:id="rId2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IBM Plex Sans" charset="0"/>
          <a:cs typeface="IBM Plex Sans" charset="0"/>
        </a:defRPr>
      </a:lvl1pPr>
    </p:titleStyle>
    <p:bodyStyle>
      <a:lvl1pPr marL="4572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857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0" y="307239"/>
            <a:ext cx="6583680" cy="7200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72800" y="7722368"/>
            <a:ext cx="3291840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6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65760" y="7722368"/>
            <a:ext cx="10241280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60" baseline="0">
                <a:solidFill>
                  <a:schemeClr val="bg2">
                    <a:alpha val="2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5508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  <p:sldLayoutId id="2147483927" r:id="rId50"/>
  </p:sldLayoutIdLst>
  <p:hf hd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84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731520" rtl="0" eaLnBrk="1" latinLnBrk="0" hangingPunct="1">
        <a:lnSpc>
          <a:spcPct val="100000"/>
        </a:lnSpc>
        <a:spcBef>
          <a:spcPts val="1760"/>
        </a:spcBef>
        <a:buFont typeface="Arial"/>
        <a:buNone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76861" indent="-276861" algn="l" defTabSz="731520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635000" indent="-276861" algn="l" defTabSz="731520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•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1000760" indent="-269240" algn="l" defTabSz="731520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285240" indent="-276861" algn="l" defTabSz="731520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»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4.xml"/><Relationship Id="rId7" Type="http://schemas.openxmlformats.org/officeDocument/2006/relationships/image" Target="../media/image50.tif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emf"/><Relationship Id="rId11" Type="http://schemas.openxmlformats.org/officeDocument/2006/relationships/image" Target="../media/image52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blogs/ibm-anz/rbs/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www.ibm.com/industries/banking-financial-markets/front-office/chatbots-bank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4.xml"/><Relationship Id="rId6" Type="http://schemas.openxmlformats.org/officeDocument/2006/relationships/hyperlink" Target="unknown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hyperlink" Target="https://www.ibm.com/case-studies/uba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56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4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61.png"/><Relationship Id="rId5" Type="http://schemas.openxmlformats.org/officeDocument/2006/relationships/hyperlink" Target="https://www.ibm.com/case-studies/prudential-singapore" TargetMode="Externa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tags" Target="../tags/tag16.xml"/><Relationship Id="rId7" Type="http://schemas.openxmlformats.org/officeDocument/2006/relationships/image" Target="../media/image63.emf"/><Relationship Id="rId12" Type="http://schemas.openxmlformats.org/officeDocument/2006/relationships/image" Target="../media/image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67.tiff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66.tiff"/><Relationship Id="rId4" Type="http://schemas.openxmlformats.org/officeDocument/2006/relationships/slideLayout" Target="../slideLayouts/slideLayout72.xml"/><Relationship Id="rId9" Type="http://schemas.openxmlformats.org/officeDocument/2006/relationships/image" Target="../media/image6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8.xml"/><Relationship Id="rId7" Type="http://schemas.openxmlformats.org/officeDocument/2006/relationships/image" Target="../media/image68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"/><Relationship Id="rId3" Type="http://schemas.openxmlformats.org/officeDocument/2006/relationships/tags" Target="../tags/tag20.xml"/><Relationship Id="rId7" Type="http://schemas.openxmlformats.org/officeDocument/2006/relationships/image" Target="../media/image68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7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tags" Target="../tags/tag6.xml"/><Relationship Id="rId7" Type="http://schemas.openxmlformats.org/officeDocument/2006/relationships/image" Target="../media/image22.tif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10" Type="http://schemas.microsoft.com/office/2007/relationships/hdphoto" Target="../media/hdphoto1.wdp"/><Relationship Id="rId4" Type="http://schemas.openxmlformats.org/officeDocument/2006/relationships/slideLayout" Target="../slideLayouts/slideLayout93.xml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22.xml"/><Relationship Id="rId7" Type="http://schemas.openxmlformats.org/officeDocument/2006/relationships/image" Target="../media/image68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74.png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24.xml"/><Relationship Id="rId7" Type="http://schemas.openxmlformats.org/officeDocument/2006/relationships/image" Target="../media/image68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77.png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26.xml"/><Relationship Id="rId7" Type="http://schemas.openxmlformats.org/officeDocument/2006/relationships/image" Target="../media/image68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81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80.png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28.xml"/><Relationship Id="rId7" Type="http://schemas.openxmlformats.org/officeDocument/2006/relationships/image" Target="../media/image68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9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30.xml"/><Relationship Id="rId7" Type="http://schemas.openxmlformats.org/officeDocument/2006/relationships/image" Target="../media/image68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32.xml"/><Relationship Id="rId7" Type="http://schemas.openxmlformats.org/officeDocument/2006/relationships/image" Target="../media/image68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34.xml"/><Relationship Id="rId7" Type="http://schemas.openxmlformats.org/officeDocument/2006/relationships/image" Target="../media/image68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89.png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36.xml"/><Relationship Id="rId7" Type="http://schemas.openxmlformats.org/officeDocument/2006/relationships/image" Target="../media/image68.emf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92.png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38.xml"/><Relationship Id="rId7" Type="http://schemas.openxmlformats.org/officeDocument/2006/relationships/image" Target="../media/image68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9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tags" Target="../tags/tag40.xml"/><Relationship Id="rId7" Type="http://schemas.openxmlformats.org/officeDocument/2006/relationships/oleObject" Target="../embeddings/oleObject9.bin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4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96.png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42.xml"/><Relationship Id="rId7" Type="http://schemas.openxmlformats.org/officeDocument/2006/relationships/image" Target="../media/image68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99.png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44.xml"/><Relationship Id="rId7" Type="http://schemas.openxmlformats.org/officeDocument/2006/relationships/image" Target="../media/image68.emf"/><Relationship Id="rId2" Type="http://schemas.openxmlformats.org/officeDocument/2006/relationships/tags" Target="../tags/tag4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102.png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6.xml"/><Relationship Id="rId7" Type="http://schemas.openxmlformats.org/officeDocument/2006/relationships/image" Target="../media/image68.emf"/><Relationship Id="rId2" Type="http://schemas.openxmlformats.org/officeDocument/2006/relationships/tags" Target="../tags/tag45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103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cloud.ibm.com/docs/services/assistant?topic=assistant-dialog-runtime#dialog-runtime-disambiguation" TargetMode="External"/><Relationship Id="rId3" Type="http://schemas.openxmlformats.org/officeDocument/2006/relationships/tags" Target="../tags/tag48.xml"/><Relationship Id="rId7" Type="http://schemas.openxmlformats.org/officeDocument/2006/relationships/image" Target="../media/image68.emf"/><Relationship Id="rId12" Type="http://schemas.openxmlformats.org/officeDocument/2006/relationships/hyperlink" Target="https://cloud.ibm.com/docs/services/assistant?topic=assistant-dialog-slots" TargetMode="External"/><Relationship Id="rId2" Type="http://schemas.openxmlformats.org/officeDocument/2006/relationships/tags" Target="../tags/tag4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0.bin"/><Relationship Id="rId11" Type="http://schemas.openxmlformats.org/officeDocument/2006/relationships/hyperlink" Target="https://cloud.ibm.com/docs/services/assistant?topic=assistant-dialog-build" TargetMode="External"/><Relationship Id="rId5" Type="http://schemas.openxmlformats.org/officeDocument/2006/relationships/notesSlide" Target="../notesSlides/notesSlide22.xml"/><Relationship Id="rId10" Type="http://schemas.openxmlformats.org/officeDocument/2006/relationships/hyperlink" Target="https://cloud.ibm.com/docs/services/assistant?topic=assistant-entities" TargetMode="External"/><Relationship Id="rId4" Type="http://schemas.openxmlformats.org/officeDocument/2006/relationships/slideLayout" Target="../slideLayouts/slideLayout92.xml"/><Relationship Id="rId9" Type="http://schemas.openxmlformats.org/officeDocument/2006/relationships/hyperlink" Target="https://cloud.ibm.com/docs/services/assistant?topic=assistant-intents" TargetMode="External"/><Relationship Id="rId14" Type="http://schemas.openxmlformats.org/officeDocument/2006/relationships/hyperlink" Target="https://cloud.ibm.com/docs/services/assistant?topic=assistant-tutorial-digression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44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2.xml"/><Relationship Id="rId7" Type="http://schemas.openxmlformats.org/officeDocument/2006/relationships/image" Target="../media/image46.tif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1D30492-3B31-9F41-9352-D4800DD6C3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65482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49C9330-863B-4D4E-84EF-954BBD38D7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en-US" sz="28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/>
              <a:t>Виртуальный ассистент на</a:t>
            </a:r>
            <a:r>
              <a:rPr lang="en-US" b="0" dirty="0"/>
              <a:t> </a:t>
            </a:r>
            <a:r>
              <a:rPr lang="ru-RU" b="0" dirty="0"/>
              <a:t>базе решения </a:t>
            </a:r>
            <a:r>
              <a:rPr lang="en-US" b="0" dirty="0"/>
              <a:t>IBM Watson Assistant</a:t>
            </a:r>
            <a:r>
              <a:rPr lang="ru-RU" b="0" dirty="0"/>
              <a:t> </a:t>
            </a:r>
            <a:br>
              <a:rPr lang="en-US" b="0" dirty="0"/>
            </a:br>
            <a:br>
              <a:rPr lang="en-US" b="0" dirty="0"/>
            </a:br>
            <a:endParaRPr lang="en-US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11882" y="6172200"/>
            <a:ext cx="7315200" cy="11887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20" indent="0" algn="l" defTabSz="109728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1000"/>
              </a:spcBef>
              <a:buFont typeface="LucidaGrande" charset="0"/>
              <a:buChar char="-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.AppleSystemUIFont" charset="-120"/>
              <a:buChar char="–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IBM Plex Sans Regular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</a:pPr>
            <a:endParaRPr lang="ru-RU" dirty="0">
              <a:latin typeface="+mn-lt"/>
              <a:ea typeface="IBM Plex Sans" charset="0"/>
              <a:cs typeface="IBM Plex Sans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+mn-lt"/>
                <a:ea typeface="IBM Plex Sans" charset="0"/>
                <a:cs typeface="IBM Plex Sans" charset="0"/>
              </a:rPr>
              <a:t>Март </a:t>
            </a:r>
            <a:r>
              <a:rPr lang="en-US" dirty="0">
                <a:latin typeface="+mn-lt"/>
                <a:ea typeface="IBM Plex Sans" charset="0"/>
                <a:cs typeface="IBM Plex Sans" charset="0"/>
              </a:rPr>
              <a:t>| </a:t>
            </a:r>
            <a:r>
              <a:rPr lang="ru-RU" dirty="0">
                <a:latin typeface="+mn-lt"/>
                <a:ea typeface="IBM Plex Sans" charset="0"/>
                <a:cs typeface="IBM Plex Sans" charset="0"/>
              </a:rPr>
              <a:t>202</a:t>
            </a:r>
            <a:r>
              <a:rPr lang="en-US" dirty="0">
                <a:latin typeface="+mn-lt"/>
                <a:ea typeface="IBM Plex Sans" charset="0"/>
                <a:cs typeface="IBM Plex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382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96F5787-2104-674C-9932-C5E96C0DF60E}"/>
              </a:ext>
            </a:extLst>
          </p:cNvPr>
          <p:cNvSpPr/>
          <p:nvPr/>
        </p:nvSpPr>
        <p:spPr>
          <a:xfrm>
            <a:off x="-30234" y="-8131"/>
            <a:ext cx="14660633" cy="18350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5AC55CD-4434-B741-9714-588A79D804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32772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5AC55CD-4434-B741-9714-588A79D80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FA03702-3CC4-2E44-A393-907FE62B16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kumimoji="0" lang="ru-RU" sz="3600" u="none" strike="noStrike" kern="1200" cap="none" spc="0" normalizeH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CE0AF1-ACA3-1D41-B14E-454BECF525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9281160" cy="285430"/>
          </a:xfrm>
        </p:spPr>
        <p:txBody>
          <a:bodyPr/>
          <a:lstStyle/>
          <a:p>
            <a:pPr lvl="0"/>
            <a:r>
              <a:rPr lang="ru-RU" dirty="0">
                <a:solidFill>
                  <a:schemeClr val="bg2"/>
                </a:solidFill>
              </a:rPr>
              <a:t>Опыт </a:t>
            </a:r>
            <a:r>
              <a:rPr lang="en-US" dirty="0">
                <a:solidFill>
                  <a:schemeClr val="bg2"/>
                </a:solidFill>
              </a:rPr>
              <a:t>IBM </a:t>
            </a:r>
            <a:r>
              <a:rPr lang="ru-RU" dirty="0">
                <a:solidFill>
                  <a:schemeClr val="bg2"/>
                </a:solidFill>
              </a:rPr>
              <a:t>в построении виртуальных ассистентов для ведущих банков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6E68E3-8EC3-D64E-A6EF-CE40C779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Процесс взаимодействия клиента с виртуальным ассистентом </a:t>
            </a:r>
            <a:r>
              <a:rPr lang="en-US" dirty="0">
                <a:solidFill>
                  <a:schemeClr val="bg2"/>
                </a:solidFill>
              </a:rPr>
              <a:t>Orange</a:t>
            </a:r>
            <a:r>
              <a:rPr lang="ru-RU" dirty="0">
                <a:solidFill>
                  <a:schemeClr val="bg2"/>
                </a:solidFill>
              </a:rPr>
              <a:t> не заканчивается на выполнении запроса клиента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2FAE55-5549-A44C-9D1A-027B0FEB0B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477" t="10063" r="14678" b="12231"/>
          <a:stretch/>
        </p:blipFill>
        <p:spPr>
          <a:xfrm>
            <a:off x="860579" y="2321254"/>
            <a:ext cx="2411905" cy="5267440"/>
          </a:xfrm>
          <a:custGeom>
            <a:avLst/>
            <a:gdLst>
              <a:gd name="connsiteX0" fmla="*/ 303343 w 2659731"/>
              <a:gd name="connsiteY0" fmla="*/ 0 h 5648804"/>
              <a:gd name="connsiteX1" fmla="*/ 604532 w 2659731"/>
              <a:gd name="connsiteY1" fmla="*/ 0 h 5648804"/>
              <a:gd name="connsiteX2" fmla="*/ 600721 w 2659731"/>
              <a:gd name="connsiteY2" fmla="*/ 18355 h 5648804"/>
              <a:gd name="connsiteX3" fmla="*/ 600721 w 2659731"/>
              <a:gd name="connsiteY3" fmla="*/ 84904 h 5648804"/>
              <a:gd name="connsiteX4" fmla="*/ 745383 w 2659731"/>
              <a:gd name="connsiteY4" fmla="*/ 225585 h 5648804"/>
              <a:gd name="connsiteX5" fmla="*/ 1960505 w 2659731"/>
              <a:gd name="connsiteY5" fmla="*/ 225585 h 5648804"/>
              <a:gd name="connsiteX6" fmla="*/ 2105167 w 2659731"/>
              <a:gd name="connsiteY6" fmla="*/ 84904 h 5648804"/>
              <a:gd name="connsiteX7" fmla="*/ 2105167 w 2659731"/>
              <a:gd name="connsiteY7" fmla="*/ 18355 h 5648804"/>
              <a:gd name="connsiteX8" fmla="*/ 2101357 w 2659731"/>
              <a:gd name="connsiteY8" fmla="*/ 0 h 5648804"/>
              <a:gd name="connsiteX9" fmla="*/ 2356388 w 2659731"/>
              <a:gd name="connsiteY9" fmla="*/ 0 h 5648804"/>
              <a:gd name="connsiteX10" fmla="*/ 2659731 w 2659731"/>
              <a:gd name="connsiteY10" fmla="*/ 294994 h 5648804"/>
              <a:gd name="connsiteX11" fmla="*/ 2659731 w 2659731"/>
              <a:gd name="connsiteY11" fmla="*/ 5353810 h 5648804"/>
              <a:gd name="connsiteX12" fmla="*/ 2356388 w 2659731"/>
              <a:gd name="connsiteY12" fmla="*/ 5648804 h 5648804"/>
              <a:gd name="connsiteX13" fmla="*/ 303343 w 2659731"/>
              <a:gd name="connsiteY13" fmla="*/ 5648804 h 5648804"/>
              <a:gd name="connsiteX14" fmla="*/ 0 w 2659731"/>
              <a:gd name="connsiteY14" fmla="*/ 5353810 h 5648804"/>
              <a:gd name="connsiteX15" fmla="*/ 0 w 2659731"/>
              <a:gd name="connsiteY15" fmla="*/ 294994 h 5648804"/>
              <a:gd name="connsiteX16" fmla="*/ 303343 w 2659731"/>
              <a:gd name="connsiteY16" fmla="*/ 0 h 5648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9731" h="5648804">
                <a:moveTo>
                  <a:pt x="303343" y="0"/>
                </a:moveTo>
                <a:lnTo>
                  <a:pt x="604532" y="0"/>
                </a:lnTo>
                <a:lnTo>
                  <a:pt x="600721" y="18355"/>
                </a:lnTo>
                <a:lnTo>
                  <a:pt x="600721" y="84904"/>
                </a:lnTo>
                <a:cubicBezTo>
                  <a:pt x="600721" y="162600"/>
                  <a:pt x="665488" y="225585"/>
                  <a:pt x="745383" y="225585"/>
                </a:cubicBezTo>
                <a:lnTo>
                  <a:pt x="1960505" y="225585"/>
                </a:lnTo>
                <a:cubicBezTo>
                  <a:pt x="2040400" y="225585"/>
                  <a:pt x="2105167" y="162600"/>
                  <a:pt x="2105167" y="84904"/>
                </a:cubicBezTo>
                <a:lnTo>
                  <a:pt x="2105167" y="18355"/>
                </a:lnTo>
                <a:lnTo>
                  <a:pt x="2101357" y="0"/>
                </a:lnTo>
                <a:lnTo>
                  <a:pt x="2356388" y="0"/>
                </a:lnTo>
                <a:cubicBezTo>
                  <a:pt x="2523920" y="0"/>
                  <a:pt x="2659731" y="132073"/>
                  <a:pt x="2659731" y="294994"/>
                </a:cubicBezTo>
                <a:lnTo>
                  <a:pt x="2659731" y="5353810"/>
                </a:lnTo>
                <a:cubicBezTo>
                  <a:pt x="2659731" y="5516731"/>
                  <a:pt x="2523920" y="5648804"/>
                  <a:pt x="2356388" y="5648804"/>
                </a:cubicBezTo>
                <a:lnTo>
                  <a:pt x="303343" y="5648804"/>
                </a:lnTo>
                <a:cubicBezTo>
                  <a:pt x="135811" y="5648804"/>
                  <a:pt x="0" y="5516731"/>
                  <a:pt x="0" y="5353810"/>
                </a:cubicBezTo>
                <a:lnTo>
                  <a:pt x="0" y="294994"/>
                </a:lnTo>
                <a:cubicBezTo>
                  <a:pt x="0" y="132073"/>
                  <a:pt x="135811" y="0"/>
                  <a:pt x="303343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96478A-0CD6-C54F-8982-ADB17F993C1E}"/>
              </a:ext>
            </a:extLst>
          </p:cNvPr>
          <p:cNvSpPr/>
          <p:nvPr/>
        </p:nvSpPr>
        <p:spPr>
          <a:xfrm>
            <a:off x="688299" y="2148840"/>
            <a:ext cx="2756464" cy="5581839"/>
          </a:xfrm>
          <a:prstGeom prst="roundRect">
            <a:avLst>
              <a:gd name="adj" fmla="val 1474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6F9B8E5-F5D3-F64C-83C0-0337495012B3}"/>
              </a:ext>
            </a:extLst>
          </p:cNvPr>
          <p:cNvSpPr/>
          <p:nvPr/>
        </p:nvSpPr>
        <p:spPr>
          <a:xfrm>
            <a:off x="757211" y="2231058"/>
            <a:ext cx="2618640" cy="5431487"/>
          </a:xfrm>
          <a:prstGeom prst="roundRect">
            <a:avLst>
              <a:gd name="adj" fmla="val 1474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2906824-CDC0-AD4A-A58E-A3F5E4236D29}"/>
              </a:ext>
            </a:extLst>
          </p:cNvPr>
          <p:cNvSpPr/>
          <p:nvPr/>
        </p:nvSpPr>
        <p:spPr>
          <a:xfrm>
            <a:off x="1911480" y="2337166"/>
            <a:ext cx="310101" cy="4949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6A6093-DA68-664D-BE99-A330F7D681E6}"/>
              </a:ext>
            </a:extLst>
          </p:cNvPr>
          <p:cNvSpPr/>
          <p:nvPr/>
        </p:nvSpPr>
        <p:spPr>
          <a:xfrm>
            <a:off x="2514025" y="2322701"/>
            <a:ext cx="85267" cy="8526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12B91A-CDD6-1B4E-9D80-59C0BFB03DC0}"/>
              </a:ext>
            </a:extLst>
          </p:cNvPr>
          <p:cNvSpPr/>
          <p:nvPr/>
        </p:nvSpPr>
        <p:spPr>
          <a:xfrm>
            <a:off x="640081" y="3021519"/>
            <a:ext cx="45719" cy="274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27531F-37F2-E844-8C82-7E7BBDDD27BD}"/>
              </a:ext>
            </a:extLst>
          </p:cNvPr>
          <p:cNvSpPr/>
          <p:nvPr/>
        </p:nvSpPr>
        <p:spPr>
          <a:xfrm>
            <a:off x="640080" y="3565447"/>
            <a:ext cx="45719" cy="5076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A59E90-0BD2-1849-9E29-0A6D1894B54D}"/>
              </a:ext>
            </a:extLst>
          </p:cNvPr>
          <p:cNvSpPr/>
          <p:nvPr/>
        </p:nvSpPr>
        <p:spPr>
          <a:xfrm>
            <a:off x="640080" y="4224647"/>
            <a:ext cx="45719" cy="5076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9DBF70-16EF-664B-87B7-68DABD9BC798}"/>
              </a:ext>
            </a:extLst>
          </p:cNvPr>
          <p:cNvSpPr/>
          <p:nvPr/>
        </p:nvSpPr>
        <p:spPr>
          <a:xfrm>
            <a:off x="3444763" y="3616602"/>
            <a:ext cx="45719" cy="9047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4DF04BF9-B9D9-794E-A2F8-61EBD784C9DF}"/>
              </a:ext>
            </a:extLst>
          </p:cNvPr>
          <p:cNvSpPr/>
          <p:nvPr/>
        </p:nvSpPr>
        <p:spPr>
          <a:xfrm>
            <a:off x="860579" y="2321254"/>
            <a:ext cx="2411905" cy="5267440"/>
          </a:xfrm>
          <a:custGeom>
            <a:avLst/>
            <a:gdLst>
              <a:gd name="connsiteX0" fmla="*/ 294994 w 2586528"/>
              <a:gd name="connsiteY0" fmla="*/ 0 h 5648805"/>
              <a:gd name="connsiteX1" fmla="*/ 587893 w 2586528"/>
              <a:gd name="connsiteY1" fmla="*/ 0 h 5648805"/>
              <a:gd name="connsiteX2" fmla="*/ 584187 w 2586528"/>
              <a:gd name="connsiteY2" fmla="*/ 18355 h 5648805"/>
              <a:gd name="connsiteX3" fmla="*/ 584187 w 2586528"/>
              <a:gd name="connsiteY3" fmla="*/ 84904 h 5648805"/>
              <a:gd name="connsiteX4" fmla="*/ 724868 w 2586528"/>
              <a:gd name="connsiteY4" fmla="*/ 225585 h 5648805"/>
              <a:gd name="connsiteX5" fmla="*/ 1906546 w 2586528"/>
              <a:gd name="connsiteY5" fmla="*/ 225585 h 5648805"/>
              <a:gd name="connsiteX6" fmla="*/ 2047227 w 2586528"/>
              <a:gd name="connsiteY6" fmla="*/ 84904 h 5648805"/>
              <a:gd name="connsiteX7" fmla="*/ 2047227 w 2586528"/>
              <a:gd name="connsiteY7" fmla="*/ 18355 h 5648805"/>
              <a:gd name="connsiteX8" fmla="*/ 2043522 w 2586528"/>
              <a:gd name="connsiteY8" fmla="*/ 0 h 5648805"/>
              <a:gd name="connsiteX9" fmla="*/ 2291534 w 2586528"/>
              <a:gd name="connsiteY9" fmla="*/ 0 h 5648805"/>
              <a:gd name="connsiteX10" fmla="*/ 2586528 w 2586528"/>
              <a:gd name="connsiteY10" fmla="*/ 294994 h 5648805"/>
              <a:gd name="connsiteX11" fmla="*/ 2586528 w 2586528"/>
              <a:gd name="connsiteY11" fmla="*/ 5353811 h 5648805"/>
              <a:gd name="connsiteX12" fmla="*/ 2291534 w 2586528"/>
              <a:gd name="connsiteY12" fmla="*/ 5648805 h 5648805"/>
              <a:gd name="connsiteX13" fmla="*/ 294994 w 2586528"/>
              <a:gd name="connsiteY13" fmla="*/ 5648805 h 5648805"/>
              <a:gd name="connsiteX14" fmla="*/ 0 w 2586528"/>
              <a:gd name="connsiteY14" fmla="*/ 5353811 h 5648805"/>
              <a:gd name="connsiteX15" fmla="*/ 0 w 2586528"/>
              <a:gd name="connsiteY15" fmla="*/ 294994 h 5648805"/>
              <a:gd name="connsiteX16" fmla="*/ 294994 w 2586528"/>
              <a:gd name="connsiteY16" fmla="*/ 0 h 564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86528" h="5648805">
                <a:moveTo>
                  <a:pt x="294994" y="0"/>
                </a:moveTo>
                <a:lnTo>
                  <a:pt x="587893" y="0"/>
                </a:lnTo>
                <a:lnTo>
                  <a:pt x="584187" y="18355"/>
                </a:lnTo>
                <a:lnTo>
                  <a:pt x="584187" y="84904"/>
                </a:lnTo>
                <a:cubicBezTo>
                  <a:pt x="584187" y="162600"/>
                  <a:pt x="647172" y="225585"/>
                  <a:pt x="724868" y="225585"/>
                </a:cubicBezTo>
                <a:lnTo>
                  <a:pt x="1906546" y="225585"/>
                </a:lnTo>
                <a:cubicBezTo>
                  <a:pt x="1984242" y="225585"/>
                  <a:pt x="2047227" y="162600"/>
                  <a:pt x="2047227" y="84904"/>
                </a:cubicBezTo>
                <a:lnTo>
                  <a:pt x="2047227" y="18355"/>
                </a:lnTo>
                <a:lnTo>
                  <a:pt x="2043522" y="0"/>
                </a:lnTo>
                <a:lnTo>
                  <a:pt x="2291534" y="0"/>
                </a:lnTo>
                <a:cubicBezTo>
                  <a:pt x="2454455" y="0"/>
                  <a:pt x="2586528" y="132073"/>
                  <a:pt x="2586528" y="294994"/>
                </a:cubicBezTo>
                <a:lnTo>
                  <a:pt x="2586528" y="5353811"/>
                </a:lnTo>
                <a:cubicBezTo>
                  <a:pt x="2586528" y="5516732"/>
                  <a:pt x="2454455" y="5648805"/>
                  <a:pt x="2291534" y="5648805"/>
                </a:cubicBezTo>
                <a:lnTo>
                  <a:pt x="294994" y="5648805"/>
                </a:lnTo>
                <a:cubicBezTo>
                  <a:pt x="132073" y="5648805"/>
                  <a:pt x="0" y="5516732"/>
                  <a:pt x="0" y="5353811"/>
                </a:cubicBezTo>
                <a:lnTo>
                  <a:pt x="0" y="294994"/>
                </a:lnTo>
                <a:cubicBezTo>
                  <a:pt x="0" y="132073"/>
                  <a:pt x="132073" y="0"/>
                  <a:pt x="29499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09B3-B65B-4E48-ABD5-97BA8813ACC6}"/>
              </a:ext>
            </a:extLst>
          </p:cNvPr>
          <p:cNvSpPr txBox="1"/>
          <p:nvPr/>
        </p:nvSpPr>
        <p:spPr>
          <a:xfrm flipH="1" flipV="1">
            <a:off x="3752101" y="4625073"/>
            <a:ext cx="45719" cy="45719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5797DA-9F87-4B43-A39D-2A65EBA6F861}"/>
              </a:ext>
            </a:extLst>
          </p:cNvPr>
          <p:cNvSpPr/>
          <p:nvPr/>
        </p:nvSpPr>
        <p:spPr>
          <a:xfrm>
            <a:off x="4023360" y="2204191"/>
            <a:ext cx="5715000" cy="453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Виртуальный ассистент «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Django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»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500AB6-5D52-F445-A61F-0292E7BD0DCD}"/>
              </a:ext>
            </a:extLst>
          </p:cNvPr>
          <p:cNvSpPr/>
          <p:nvPr/>
        </p:nvSpPr>
        <p:spPr>
          <a:xfrm>
            <a:off x="4912122" y="2965593"/>
            <a:ext cx="5441463" cy="71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26BF6"/>
              </a:buClr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Работает на основе искусственного интеллекта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AB7D07-2A31-3F40-AB9E-90228347CCFA}"/>
              </a:ext>
            </a:extLst>
          </p:cNvPr>
          <p:cNvSpPr/>
          <p:nvPr/>
        </p:nvSpPr>
        <p:spPr>
          <a:xfrm>
            <a:off x="4912122" y="3928651"/>
            <a:ext cx="5054959" cy="71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26BF6"/>
              </a:buClr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Общается с клиентом на естественном языке в формате живого диалога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1A2F9C-F943-F144-B5A7-BA9ADD996F7E}"/>
              </a:ext>
            </a:extLst>
          </p:cNvPr>
          <p:cNvSpPr/>
          <p:nvPr/>
        </p:nvSpPr>
        <p:spPr>
          <a:xfrm>
            <a:off x="4929267" y="4898019"/>
            <a:ext cx="5312013" cy="103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26BF6"/>
              </a:buClr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Интегрирован с личном кабинетом клиента и может давать справочную информацию и выполнять операции по счетам и картам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F9107F-4797-564D-BB10-FDF3647D5854}"/>
              </a:ext>
            </a:extLst>
          </p:cNvPr>
          <p:cNvSpPr/>
          <p:nvPr/>
        </p:nvSpPr>
        <p:spPr>
          <a:xfrm>
            <a:off x="11315572" y="2204191"/>
            <a:ext cx="8344028" cy="453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Результаты</a:t>
            </a:r>
          </a:p>
        </p:txBody>
      </p:sp>
      <p:pic>
        <p:nvPicPr>
          <p:cNvPr id="44" name="Picture 43" descr="A close up of a sign&#10;&#10;Description automatically generated">
            <a:extLst>
              <a:ext uri="{FF2B5EF4-FFF2-40B4-BE49-F238E27FC236}">
                <a16:creationId xmlns:a16="http://schemas.microsoft.com/office/drawing/2014/main" id="{FEF2107C-8491-3849-AAB3-B88D08EB1D0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4231957" y="5211972"/>
            <a:ext cx="457200" cy="457200"/>
          </a:xfrm>
          <a:prstGeom prst="rect">
            <a:avLst/>
          </a:prstGeom>
        </p:spPr>
      </p:pic>
      <p:pic>
        <p:nvPicPr>
          <p:cNvPr id="46" name="Picture 4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97DCDBD-2493-B94A-B0E5-6309F1D14FBF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4179436" y="3117964"/>
            <a:ext cx="457200" cy="457200"/>
          </a:xfrm>
          <a:prstGeom prst="rect">
            <a:avLst/>
          </a:prstGeom>
        </p:spPr>
      </p:pic>
      <p:pic>
        <p:nvPicPr>
          <p:cNvPr id="48" name="Picture 4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0926951-FA4F-E84C-BC26-E7E820C43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50000"/>
          </a:blip>
          <a:stretch>
            <a:fillRect/>
          </a:stretch>
        </p:blipFill>
        <p:spPr>
          <a:xfrm>
            <a:off x="4179317" y="4081022"/>
            <a:ext cx="457200" cy="4572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54094CC-A7F7-004F-B638-59BDFB57EED6}"/>
              </a:ext>
            </a:extLst>
          </p:cNvPr>
          <p:cNvGrpSpPr/>
          <p:nvPr/>
        </p:nvGrpSpPr>
        <p:grpSpPr>
          <a:xfrm>
            <a:off x="11363742" y="5399899"/>
            <a:ext cx="2514600" cy="1972497"/>
            <a:chOff x="7382481" y="6063152"/>
            <a:chExt cx="2514600" cy="197249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69142-B2B5-1044-A1C0-5C56C487B7A2}"/>
                </a:ext>
              </a:extLst>
            </p:cNvPr>
            <p:cNvSpPr/>
            <p:nvPr/>
          </p:nvSpPr>
          <p:spPr>
            <a:xfrm>
              <a:off x="7382483" y="6868022"/>
              <a:ext cx="2514598" cy="1167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Распознавания вопросов клиентов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endPara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DB6916-2C38-9B4E-A407-5872C6D9C583}"/>
                </a:ext>
              </a:extLst>
            </p:cNvPr>
            <p:cNvSpPr/>
            <p:nvPr/>
          </p:nvSpPr>
          <p:spPr>
            <a:xfrm>
              <a:off x="7382481" y="6063152"/>
              <a:ext cx="2514598" cy="814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ru-RU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26BF6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85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26BF6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%</a:t>
              </a:r>
              <a:endPara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FA361C-55EC-304A-9D6E-28C214A426D7}"/>
              </a:ext>
            </a:extLst>
          </p:cNvPr>
          <p:cNvGrpSpPr/>
          <p:nvPr/>
        </p:nvGrpSpPr>
        <p:grpSpPr>
          <a:xfrm>
            <a:off x="11315572" y="3171684"/>
            <a:ext cx="2756464" cy="1717971"/>
            <a:chOff x="4015596" y="6063152"/>
            <a:chExt cx="2756464" cy="17179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8415AF-363B-0847-B15D-9856778C4678}"/>
                </a:ext>
              </a:extLst>
            </p:cNvPr>
            <p:cNvSpPr/>
            <p:nvPr/>
          </p:nvSpPr>
          <p:spPr>
            <a:xfrm>
              <a:off x="4015596" y="6063152"/>
              <a:ext cx="2756464" cy="1717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26BF6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&gt;2</a:t>
              </a:r>
              <a:r>
                <a:rPr kumimoji="0" lang="ru-RU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26BF6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5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26BF6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 000</a:t>
              </a:r>
              <a:endPara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endPara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B0463BE-4FD6-7947-8529-6E872DFED8F8}"/>
                </a:ext>
              </a:extLst>
            </p:cNvPr>
            <p:cNvSpPr/>
            <p:nvPr/>
          </p:nvSpPr>
          <p:spPr>
            <a:xfrm>
              <a:off x="4052808" y="6868022"/>
              <a:ext cx="2514598" cy="716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Диалогов с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Django </a:t>
              </a: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в неделю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EFEAB8DF-1901-8E4E-B113-F5710F468354}"/>
              </a:ext>
            </a:extLst>
          </p:cNvPr>
          <p:cNvSpPr/>
          <p:nvPr/>
        </p:nvSpPr>
        <p:spPr>
          <a:xfrm>
            <a:off x="4929268" y="6190552"/>
            <a:ext cx="5278993" cy="1685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26BF6"/>
              </a:buClr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Анализирует отклик клиента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на предложенные действия,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изменяет последующие рекомендации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в соответствии с реакцией клиента и делает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пуш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-уведомления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next-best-action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36F748-D35D-094A-A940-2157FA278A38}"/>
              </a:ext>
            </a:extLst>
          </p:cNvPr>
          <p:cNvCxnSpPr>
            <a:cxnSpLocks/>
          </p:cNvCxnSpPr>
          <p:nvPr/>
        </p:nvCxnSpPr>
        <p:spPr>
          <a:xfrm>
            <a:off x="10561319" y="2288277"/>
            <a:ext cx="0" cy="575844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angle 2">
            <a:extLst>
              <a:ext uri="{FF2B5EF4-FFF2-40B4-BE49-F238E27FC236}">
                <a16:creationId xmlns:a16="http://schemas.microsoft.com/office/drawing/2014/main" id="{23C45AED-61B1-7644-929D-C4E657857807}"/>
              </a:ext>
            </a:extLst>
          </p:cNvPr>
          <p:cNvSpPr/>
          <p:nvPr/>
        </p:nvSpPr>
        <p:spPr>
          <a:xfrm rot="5400000" flipH="1">
            <a:off x="10321985" y="5064270"/>
            <a:ext cx="594239" cy="11557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DEE2E43F-076C-9049-9301-DA0459147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50000"/>
          </a:blip>
          <a:stretch>
            <a:fillRect/>
          </a:stretch>
        </p:blipFill>
        <p:spPr>
          <a:xfrm>
            <a:off x="4186000" y="666608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1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17195" r="4122"/>
          <a:stretch/>
        </p:blipFill>
        <p:spPr>
          <a:xfrm>
            <a:off x="3657600" y="-37232"/>
            <a:ext cx="7315200" cy="4370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0" r="42468" b="28914"/>
          <a:stretch/>
        </p:blipFill>
        <p:spPr>
          <a:xfrm>
            <a:off x="-29638" y="-36463"/>
            <a:ext cx="3687238" cy="1657554"/>
          </a:xfrm>
          <a:prstGeom prst="rect">
            <a:avLst/>
          </a:prstGeom>
          <a:gradFill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0" scaled="1"/>
          </a:gradFill>
        </p:spPr>
      </p:pic>
      <p:sp>
        <p:nvSpPr>
          <p:cNvPr id="7" name="TextBox 6"/>
          <p:cNvSpPr txBox="1"/>
          <p:nvPr/>
        </p:nvSpPr>
        <p:spPr>
          <a:xfrm>
            <a:off x="365761" y="2020772"/>
            <a:ext cx="2876674" cy="5318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80" dirty="0"/>
              <a:t>В эпоху, когда элегантные технологические решения стали ключевыми для принятия решений потребителями, финансовые учреждения стремятся к тому, чтобы предоставить современные цифровые решения своим клиентам и дифференцировать себя от конкурентов. </a:t>
            </a:r>
            <a:r>
              <a:rPr lang="en-US" sz="1280" dirty="0"/>
              <a:t>RBS </a:t>
            </a:r>
            <a:r>
              <a:rPr lang="ru-RU" sz="1280" dirty="0"/>
              <a:t>признал, что, хотя его представители по обслуживанию клиентов имели решающее значение для клиентов, они потратили слишком много времени на решение проблем, которые легко решаются, увеличивая время ожидания и отрицательно влияя на рейтинг удовлетворенности. </a:t>
            </a:r>
            <a:r>
              <a:rPr lang="en-US" sz="1280" dirty="0"/>
              <a:t>RBS </a:t>
            </a:r>
            <a:r>
              <a:rPr lang="ru-RU" sz="1280" dirty="0"/>
              <a:t>использовала </a:t>
            </a:r>
            <a:r>
              <a:rPr lang="en-US" sz="1280" dirty="0"/>
              <a:t>IBM Watson Assistant </a:t>
            </a:r>
            <a:r>
              <a:rPr lang="ru-RU" sz="1280" dirty="0"/>
              <a:t>для создания диалогового решения под названием </a:t>
            </a:r>
            <a:r>
              <a:rPr lang="en-US" sz="1280" dirty="0"/>
              <a:t>Cora. Virtual Assistant </a:t>
            </a:r>
            <a:r>
              <a:rPr lang="ru-RU" sz="1280" dirty="0"/>
              <a:t>легко объединяет автоматизированную помощь с человеческим вмешательством, создавая гибридное решение, которое служит виртуальным помощником</a:t>
            </a:r>
            <a:endParaRPr lang="en-US" sz="1280" dirty="0"/>
          </a:p>
        </p:txBody>
      </p:sp>
      <p:sp>
        <p:nvSpPr>
          <p:cNvPr id="12" name="Rectangle 11"/>
          <p:cNvSpPr/>
          <p:nvPr/>
        </p:nvSpPr>
        <p:spPr>
          <a:xfrm>
            <a:off x="3657601" y="3785363"/>
            <a:ext cx="3671778" cy="4444237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72800" y="2230717"/>
            <a:ext cx="3657600" cy="2267949"/>
          </a:xfrm>
          <a:prstGeom prst="rect">
            <a:avLst/>
          </a:prstGeom>
          <a:solidFill>
            <a:srgbClr val="3C3C3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972800" y="-37230"/>
            <a:ext cx="3657600" cy="2267947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29379" y="3808660"/>
            <a:ext cx="3643421" cy="2353381"/>
          </a:xfrm>
          <a:prstGeom prst="rect">
            <a:avLst/>
          </a:prstGeom>
          <a:solidFill>
            <a:srgbClr val="DAD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29379" y="6162040"/>
            <a:ext cx="3643422" cy="2067558"/>
          </a:xfrm>
          <a:prstGeom prst="rect">
            <a:avLst/>
          </a:prstGeom>
          <a:solidFill>
            <a:srgbClr val="F0F0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71490" y="4019855"/>
            <a:ext cx="2907590" cy="4595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840" dirty="0">
                <a:latin typeface="IBM Plex Mono" panose="020B0509050203000203" pitchFamily="49" charset="77"/>
              </a:rPr>
              <a:t>Cora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38979" y="7521935"/>
            <a:ext cx="3068781" cy="586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80" dirty="0"/>
              <a:t>Уменьшил продолжительность общения с клиентом на</a:t>
            </a:r>
            <a:r>
              <a:rPr lang="en-US" sz="1280" dirty="0"/>
              <a:t> 20%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92054" y="6346909"/>
            <a:ext cx="2914986" cy="692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480" dirty="0">
                <a:latin typeface="IBM Plex Mono" panose="020B0509050203000203" pitchFamily="49" charset="77"/>
              </a:rPr>
              <a:t>50%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92055" y="7458158"/>
            <a:ext cx="2520539" cy="8863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80" dirty="0"/>
              <a:t>вопросов может ответить </a:t>
            </a:r>
            <a:r>
              <a:rPr lang="en-US" sz="1280" dirty="0"/>
              <a:t>Cora</a:t>
            </a:r>
            <a:r>
              <a:rPr lang="ru-RU" sz="1280" dirty="0"/>
              <a:t> самостоятельно</a:t>
            </a:r>
            <a:r>
              <a:rPr lang="en-US" sz="1280" dirty="0"/>
              <a:t> </a:t>
            </a:r>
            <a:r>
              <a:rPr lang="ru-RU" sz="1280" dirty="0"/>
              <a:t>всего после нескольких месяцев разработки</a:t>
            </a:r>
            <a:endParaRPr lang="en-US" sz="1280" dirty="0"/>
          </a:p>
        </p:txBody>
      </p:sp>
      <p:sp>
        <p:nvSpPr>
          <p:cNvPr id="40" name="TextBox 39"/>
          <p:cNvSpPr txBox="1"/>
          <p:nvPr/>
        </p:nvSpPr>
        <p:spPr>
          <a:xfrm>
            <a:off x="7668909" y="4018535"/>
            <a:ext cx="3028966" cy="48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840" dirty="0">
                <a:latin typeface="IBM Plex Mono" panose="020B0509050203000203" pitchFamily="49" charset="77"/>
              </a:rPr>
              <a:t>200+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92052" y="5296080"/>
            <a:ext cx="3193957" cy="7805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80" dirty="0"/>
              <a:t>база знаний </a:t>
            </a:r>
            <a:r>
              <a:rPr lang="en-US" sz="1280" dirty="0"/>
              <a:t>Cora </a:t>
            </a:r>
            <a:r>
              <a:rPr lang="ru-RU" sz="1280" dirty="0"/>
              <a:t>увеличилась более чем вдвое с момента запуска и теперь составляет</a:t>
            </a:r>
            <a:r>
              <a:rPr lang="en-US" sz="1280" dirty="0"/>
              <a:t> 200+ </a:t>
            </a:r>
            <a:r>
              <a:rPr lang="ru-RU" sz="1280" dirty="0"/>
              <a:t>вопросов на каждую тему</a:t>
            </a:r>
            <a:endParaRPr lang="en-US" sz="1280" dirty="0"/>
          </a:p>
        </p:txBody>
      </p:sp>
      <p:sp>
        <p:nvSpPr>
          <p:cNvPr id="46" name="TextBox 45"/>
          <p:cNvSpPr txBox="1"/>
          <p:nvPr/>
        </p:nvSpPr>
        <p:spPr>
          <a:xfrm>
            <a:off x="11338560" y="257626"/>
            <a:ext cx="2929555" cy="4301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840" dirty="0">
                <a:latin typeface="IBM Plex Mono" panose="020B0509050203000203" pitchFamily="49" charset="77"/>
              </a:rPr>
              <a:t>85%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338559" y="1515989"/>
            <a:ext cx="2462786" cy="640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80" dirty="0"/>
              <a:t>Cora</a:t>
            </a:r>
            <a:r>
              <a:rPr lang="ru-RU" sz="1280" dirty="0"/>
              <a:t> может обработать 85</a:t>
            </a:r>
            <a:r>
              <a:rPr lang="en-US" sz="1280" dirty="0"/>
              <a:t>% </a:t>
            </a:r>
            <a:r>
              <a:rPr lang="ru-RU" sz="1280" dirty="0"/>
              <a:t>всех запросов клиентов</a:t>
            </a:r>
            <a:endParaRPr lang="en-US" sz="1280" dirty="0"/>
          </a:p>
        </p:txBody>
      </p:sp>
      <p:sp>
        <p:nvSpPr>
          <p:cNvPr id="49" name="TextBox 48"/>
          <p:cNvSpPr txBox="1"/>
          <p:nvPr/>
        </p:nvSpPr>
        <p:spPr>
          <a:xfrm>
            <a:off x="11361043" y="2507720"/>
            <a:ext cx="2903597" cy="48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3840" dirty="0">
                <a:solidFill>
                  <a:schemeClr val="bg2"/>
                </a:solidFill>
                <a:latin typeface="IBM Plex Mono" panose="020B0509050203000203" pitchFamily="49" charset="77"/>
              </a:rPr>
              <a:t>в </a:t>
            </a:r>
            <a:r>
              <a:rPr lang="en-US" sz="3840" dirty="0">
                <a:solidFill>
                  <a:schemeClr val="bg2"/>
                </a:solidFill>
                <a:latin typeface="IBM Plex Mono" panose="020B0509050203000203" pitchFamily="49" charset="77"/>
              </a:rPr>
              <a:t>2</a:t>
            </a:r>
            <a:r>
              <a:rPr lang="ru-RU" sz="3840" dirty="0">
                <a:solidFill>
                  <a:schemeClr val="bg2"/>
                </a:solidFill>
                <a:latin typeface="IBM Plex Mono" panose="020B0509050203000203" pitchFamily="49" charset="77"/>
              </a:rPr>
              <a:t> раза</a:t>
            </a:r>
            <a:endParaRPr lang="en-US" sz="3840" dirty="0">
              <a:solidFill>
                <a:schemeClr val="bg2"/>
              </a:solidFill>
              <a:latin typeface="IBM Plex Mono" panose="020B0509050203000203" pitchFamily="49" charset="7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367248" y="3394841"/>
            <a:ext cx="3002736" cy="891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80" dirty="0">
                <a:solidFill>
                  <a:schemeClr val="bg2"/>
                </a:solidFill>
              </a:rPr>
              <a:t>Контакт-центр теперь может потратить в 2 раза больше времени на решение сложных проблем заказчиков</a:t>
            </a:r>
            <a:endParaRPr lang="en-US" sz="1280" dirty="0">
              <a:solidFill>
                <a:schemeClr val="bg2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9E49F6E-A76A-064C-9CA7-C868EE7F76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20718" t="47621" r="23501" b="11072"/>
          <a:stretch/>
        </p:blipFill>
        <p:spPr>
          <a:xfrm>
            <a:off x="282234" y="406644"/>
            <a:ext cx="1653462" cy="6244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3808186-F082-F94F-8D48-751B1843840B}"/>
              </a:ext>
            </a:extLst>
          </p:cNvPr>
          <p:cNvSpPr txBox="1"/>
          <p:nvPr/>
        </p:nvSpPr>
        <p:spPr>
          <a:xfrm>
            <a:off x="11587507" y="7486233"/>
            <a:ext cx="256221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80" dirty="0"/>
              <a:t>Узнайте больше (</a:t>
            </a:r>
            <a:r>
              <a:rPr lang="ru-RU" sz="1280" dirty="0" err="1"/>
              <a:t>англ</a:t>
            </a:r>
            <a:r>
              <a:rPr lang="ru-RU" sz="1280" dirty="0"/>
              <a:t>)</a:t>
            </a:r>
            <a:endParaRPr lang="en-US" sz="1280" dirty="0"/>
          </a:p>
          <a:p>
            <a:r>
              <a:rPr lang="en-US" sz="1280" dirty="0">
                <a:hlinkClick r:id="rId6" action="ppaction://hlinkfile"/>
              </a:rPr>
              <a:t>Read the </a:t>
            </a:r>
            <a:r>
              <a:rPr lang="en-US" sz="1280" dirty="0">
                <a:hlinkClick r:id="rId7"/>
              </a:rPr>
              <a:t>full</a:t>
            </a:r>
            <a:r>
              <a:rPr lang="en-US" sz="1280" dirty="0">
                <a:hlinkClick r:id="rId8"/>
              </a:rPr>
              <a:t> case study</a:t>
            </a:r>
            <a:endParaRPr lang="en-US" sz="128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E873657-133A-EE48-AEC3-4E6286910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929" y="5797035"/>
            <a:ext cx="1145720" cy="9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0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0"/>
          <a:stretch/>
        </p:blipFill>
        <p:spPr>
          <a:xfrm>
            <a:off x="4004308" y="3353386"/>
            <a:ext cx="3659182" cy="487621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607037" y="4498129"/>
            <a:ext cx="4023363" cy="373147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" y="1633872"/>
            <a:ext cx="4024440" cy="6595728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6581" y="-21380"/>
            <a:ext cx="3768210" cy="4277272"/>
          </a:xfrm>
          <a:prstGeom prst="rect">
            <a:avLst/>
          </a:prstGeom>
          <a:solidFill>
            <a:srgbClr val="EDF4F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0" r="42468" b="28914"/>
          <a:stretch/>
        </p:blipFill>
        <p:spPr>
          <a:xfrm>
            <a:off x="-29639" y="-36463"/>
            <a:ext cx="4046221" cy="16575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D0BE6F14-FF48-0F4F-A8AA-2E3F25371E4A}" type="slidenum">
              <a:rPr lang="en-US" sz="960">
                <a:solidFill>
                  <a:srgbClr val="FFFFFF"/>
                </a:solidFill>
                <a:latin typeface="IBM Plex Sans"/>
                <a:cs typeface="Arial" charset="0"/>
              </a:rPr>
              <a:pPr algn="r">
                <a:defRPr/>
              </a:pPr>
              <a:t>12</a:t>
            </a:fld>
            <a:endParaRPr lang="en-US" sz="96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741" y="1923015"/>
            <a:ext cx="353924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760" b="1" dirty="0" err="1">
                <a:solidFill>
                  <a:srgbClr val="000000"/>
                </a:solidFill>
              </a:rPr>
              <a:t>UBank</a:t>
            </a:r>
            <a:r>
              <a:rPr lang="en-US" sz="1760" dirty="0">
                <a:solidFill>
                  <a:srgbClr val="000000"/>
                </a:solidFill>
              </a:rPr>
              <a:t>, </a:t>
            </a:r>
            <a:r>
              <a:rPr lang="ru-RU" sz="1760" dirty="0">
                <a:solidFill>
                  <a:srgbClr val="000000"/>
                </a:solidFill>
              </a:rPr>
              <a:t>австралийский </a:t>
            </a:r>
            <a:r>
              <a:rPr lang="en-US" sz="1760" dirty="0">
                <a:solidFill>
                  <a:srgbClr val="000000"/>
                </a:solidFill>
              </a:rPr>
              <a:t>digital-only</a:t>
            </a:r>
            <a:r>
              <a:rPr lang="ru-RU" sz="1760" dirty="0">
                <a:solidFill>
                  <a:srgbClr val="000000"/>
                </a:solidFill>
              </a:rPr>
              <a:t> банк, стремящийся сорвать</a:t>
            </a:r>
          </a:p>
          <a:p>
            <a:pPr lvl="0">
              <a:defRPr/>
            </a:pPr>
            <a:r>
              <a:rPr lang="ru-RU" sz="1760" dirty="0">
                <a:solidFill>
                  <a:srgbClr val="000000"/>
                </a:solidFill>
              </a:rPr>
              <a:t>банковская индустрия, чтобы предложить простой и удобный интерфейс для клиента. В стремлении к инновациям родился </a:t>
            </a:r>
            <a:r>
              <a:rPr lang="en-US" sz="1760" b="1" dirty="0" err="1">
                <a:solidFill>
                  <a:srgbClr val="000000"/>
                </a:solidFill>
              </a:rPr>
              <a:t>RoboChat</a:t>
            </a:r>
            <a:r>
              <a:rPr lang="ru-RU" sz="1760" dirty="0">
                <a:solidFill>
                  <a:srgbClr val="000000"/>
                </a:solidFill>
              </a:rPr>
              <a:t> - первый </a:t>
            </a:r>
            <a:r>
              <a:rPr lang="ru-RU" sz="1760" dirty="0" err="1">
                <a:solidFill>
                  <a:srgbClr val="000000"/>
                </a:solidFill>
              </a:rPr>
              <a:t>чатбот</a:t>
            </a:r>
            <a:r>
              <a:rPr lang="ru-RU" sz="1760" dirty="0">
                <a:solidFill>
                  <a:srgbClr val="000000"/>
                </a:solidFill>
              </a:rPr>
              <a:t> в Австралии, помощник клиентов в банковском приложении. «По сути, </a:t>
            </a:r>
            <a:r>
              <a:rPr lang="en-US" sz="1760" dirty="0" err="1">
                <a:solidFill>
                  <a:srgbClr val="000000"/>
                </a:solidFill>
              </a:rPr>
              <a:t>RoboChat</a:t>
            </a:r>
            <a:r>
              <a:rPr lang="en-US" sz="1760" dirty="0">
                <a:solidFill>
                  <a:srgbClr val="000000"/>
                </a:solidFill>
              </a:rPr>
              <a:t> </a:t>
            </a:r>
            <a:r>
              <a:rPr lang="ru-RU" sz="1760" dirty="0">
                <a:solidFill>
                  <a:srgbClr val="000000"/>
                </a:solidFill>
              </a:rPr>
              <a:t>настроен как дополнительный сотрудник, обеспечивающий определенный набор навыков в рамках наших текущих возможностей живого чата», - говорит Джереми </a:t>
            </a:r>
            <a:r>
              <a:rPr lang="ru-RU" sz="1760" dirty="0" err="1">
                <a:solidFill>
                  <a:srgbClr val="000000"/>
                </a:solidFill>
              </a:rPr>
              <a:t>Хаббард</a:t>
            </a:r>
            <a:r>
              <a:rPr lang="ru-RU" sz="1760" dirty="0">
                <a:solidFill>
                  <a:srgbClr val="000000"/>
                </a:solidFill>
              </a:rPr>
              <a:t>, глава отдела цифровых технологий и технологий </a:t>
            </a:r>
            <a:r>
              <a:rPr lang="en-US" sz="1760" dirty="0" err="1">
                <a:solidFill>
                  <a:srgbClr val="000000"/>
                </a:solidFill>
              </a:rPr>
              <a:t>UBank</a:t>
            </a:r>
            <a:r>
              <a:rPr lang="en-US" sz="1760" dirty="0">
                <a:solidFill>
                  <a:srgbClr val="000000"/>
                </a:solidFill>
              </a:rPr>
              <a:t>.</a:t>
            </a:r>
            <a:endParaRPr lang="en-US" sz="176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1" b="14204"/>
          <a:stretch/>
        </p:blipFill>
        <p:spPr>
          <a:xfrm>
            <a:off x="7583823" y="-36696"/>
            <a:ext cx="3023214" cy="432834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583819" y="3808660"/>
            <a:ext cx="3042282" cy="4420939"/>
          </a:xfrm>
          <a:prstGeom prst="rect">
            <a:avLst/>
          </a:prstGeom>
          <a:solidFill>
            <a:srgbClr val="DCDCD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203769" y="515978"/>
            <a:ext cx="3311698" cy="2535784"/>
            <a:chOff x="159039" y="3864449"/>
            <a:chExt cx="2069811" cy="1584865"/>
          </a:xfrm>
        </p:grpSpPr>
        <p:sp>
          <p:nvSpPr>
            <p:cNvPr id="31" name="TextBox 30"/>
            <p:cNvSpPr txBox="1"/>
            <p:nvPr/>
          </p:nvSpPr>
          <p:spPr>
            <a:xfrm>
              <a:off x="163275" y="3864449"/>
              <a:ext cx="2065575" cy="26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000000"/>
                  </a:solidFill>
                  <a:latin typeface="IBM Plex Sans"/>
                </a:rPr>
                <a:t>3 </a:t>
              </a:r>
              <a:r>
                <a:rPr lang="ru-RU" b="1" dirty="0">
                  <a:solidFill>
                    <a:srgbClr val="000000"/>
                  </a:solidFill>
                  <a:latin typeface="IBM Plex Sans"/>
                </a:rPr>
                <a:t>области</a:t>
              </a:r>
              <a:endParaRPr lang="en-US" b="1" dirty="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9039" y="4160500"/>
              <a:ext cx="2065575" cy="1288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За 6 недель команда из </a:t>
              </a:r>
              <a:r>
                <a:rPr lang="en-US" sz="1600" dirty="0" err="1">
                  <a:solidFill>
                    <a:srgbClr val="000000"/>
                  </a:solidFill>
                  <a:latin typeface="IBM Plex Sans"/>
                </a:rPr>
                <a:t>Ubank</a:t>
              </a:r>
              <a:r>
                <a:rPr lang="en-US" sz="16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и </a:t>
              </a:r>
              <a:r>
                <a:rPr lang="en-US" sz="1600" dirty="0">
                  <a:solidFill>
                    <a:srgbClr val="000000"/>
                  </a:solidFill>
                  <a:latin typeface="IBM Plex Sans"/>
                </a:rPr>
                <a:t>IBM 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натренировала ИИ в трех областях</a:t>
              </a:r>
              <a:r>
                <a:rPr lang="en-US" sz="1600" dirty="0">
                  <a:solidFill>
                    <a:srgbClr val="000000"/>
                  </a:solidFill>
                  <a:latin typeface="IBM Plex Sans"/>
                </a:rPr>
                <a:t>: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IBM Plex Sans"/>
                </a:rPr>
                <a:t>– 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Детали банковских продуктов</a:t>
              </a:r>
              <a:endParaRPr lang="en-US" sz="1600" dirty="0">
                <a:solidFill>
                  <a:srgbClr val="000000"/>
                </a:solidFill>
                <a:latin typeface="IBM Plex Sans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IBM Plex Sans"/>
                </a:rPr>
                <a:t>– 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Регуляторные риски и контроль</a:t>
              </a:r>
              <a:endParaRPr lang="en-US" sz="1600" dirty="0">
                <a:solidFill>
                  <a:srgbClr val="000000"/>
                </a:solidFill>
                <a:latin typeface="IBM Plex Sans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IBM Plex Sans"/>
                </a:rPr>
                <a:t>– 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Вопросы </a:t>
              </a:r>
              <a:r>
                <a:rPr lang="en-US" sz="1600" dirty="0">
                  <a:solidFill>
                    <a:srgbClr val="000000"/>
                  </a:solidFill>
                  <a:latin typeface="IBM Plex Sans"/>
                </a:rPr>
                <a:t>”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не по теме</a:t>
              </a:r>
              <a:r>
                <a:rPr lang="en-US" sz="1600" dirty="0">
                  <a:solidFill>
                    <a:srgbClr val="000000"/>
                  </a:solidFill>
                  <a:latin typeface="IBM Plex Sans"/>
                </a:rPr>
                <a:t>”, </a:t>
              </a:r>
            </a:p>
            <a:p>
              <a:pPr>
                <a:defRPr/>
              </a:pP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к</a:t>
              </a:r>
              <a:r>
                <a:rPr lang="ru-RU" sz="1600" dirty="0" err="1">
                  <a:solidFill>
                    <a:srgbClr val="000000"/>
                  </a:solidFill>
                  <a:latin typeface="IBM Plex Sans"/>
                </a:rPr>
                <a:t>оторые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 часто задавались боту</a:t>
              </a:r>
              <a:endParaRPr lang="en-US" sz="1600" dirty="0">
                <a:solidFill>
                  <a:srgbClr val="000000"/>
                </a:solidFill>
                <a:latin typeface="IBM Plex Sans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486" y="5290950"/>
            <a:ext cx="2133600" cy="170688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0672126" y="7125448"/>
            <a:ext cx="2914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000000"/>
                </a:solidFill>
                <a:latin typeface="IBM Plex Sans"/>
              </a:rPr>
              <a:t>Узнайте больше (</a:t>
            </a:r>
            <a:r>
              <a:rPr lang="ru-RU" sz="1600" dirty="0" err="1">
                <a:solidFill>
                  <a:srgbClr val="000000"/>
                </a:solidFill>
                <a:latin typeface="IBM Plex Sans"/>
              </a:rPr>
              <a:t>англ</a:t>
            </a:r>
            <a:r>
              <a:rPr lang="ru-RU" sz="1600" dirty="0">
                <a:solidFill>
                  <a:srgbClr val="000000"/>
                </a:solidFill>
                <a:latin typeface="IBM Plex Sans"/>
              </a:rPr>
              <a:t>)</a:t>
            </a:r>
            <a:endParaRPr lang="en-US" sz="1600" dirty="0">
              <a:solidFill>
                <a:srgbClr val="000000"/>
              </a:solidFill>
              <a:latin typeface="IBM Plex Sans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IBM Plex Sans"/>
                <a:hlinkClick r:id="rId7"/>
              </a:rPr>
              <a:t>Read the full case study</a:t>
            </a:r>
            <a:endParaRPr lang="en-US" sz="16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2" name="Picture 2" descr="mage result for UBank logo 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8" y="265461"/>
            <a:ext cx="2263139" cy="113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601" y="-36698"/>
            <a:ext cx="7039800" cy="5383376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7618523" y="5358545"/>
            <a:ext cx="3311696" cy="2535784"/>
            <a:chOff x="159040" y="3864449"/>
            <a:chExt cx="2069810" cy="1584865"/>
          </a:xfrm>
        </p:grpSpPr>
        <p:sp>
          <p:nvSpPr>
            <p:cNvPr id="54" name="TextBox 53"/>
            <p:cNvSpPr txBox="1"/>
            <p:nvPr/>
          </p:nvSpPr>
          <p:spPr>
            <a:xfrm>
              <a:off x="163275" y="3864449"/>
              <a:ext cx="2065575" cy="26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000000"/>
                  </a:solidFill>
                  <a:latin typeface="IBM Plex Sans"/>
                </a:rPr>
                <a:t>40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9040" y="4160500"/>
              <a:ext cx="1867150" cy="1288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основных тем в области кредитных продуктов используют возможности распознавания естественного языка для ответа на вопросы клиентов</a:t>
              </a:r>
              <a:r>
                <a:rPr lang="en-US" sz="1600" dirty="0">
                  <a:solidFill>
                    <a:srgbClr val="000000"/>
                  </a:solidFill>
                  <a:latin typeface="IBM Plex Sans"/>
                </a:rPr>
                <a:t>, 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с сотнями дополнительных вопросов</a:t>
              </a:r>
            </a:p>
          </p:txBody>
        </p:sp>
      </p:grp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499345B3-F620-B246-B288-DF4C9260E23F}"/>
              </a:ext>
            </a:extLst>
          </p:cNvPr>
          <p:cNvSpPr txBox="1">
            <a:spLocks/>
          </p:cNvSpPr>
          <p:nvPr/>
        </p:nvSpPr>
        <p:spPr>
          <a:xfrm>
            <a:off x="12543827" y="7982936"/>
            <a:ext cx="2086574" cy="246662"/>
          </a:xfrm>
          <a:prstGeom prst="rect">
            <a:avLst/>
          </a:prstGeom>
          <a:ln>
            <a:noFill/>
          </a:ln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chemeClr val="bg1">
                    <a:lumMod val="25000"/>
                    <a:lumOff val="75000"/>
                  </a:schemeClr>
                </a:solidFill>
                <a:effectLst/>
                <a:uFillTx/>
                <a:latin typeface="IBM Plex Sans" charset="0"/>
                <a:ea typeface="IBM Plex Sans" charset="0"/>
                <a:cs typeface="IBM Plex Sans" charset="0"/>
                <a:sym typeface="IBM Eliot Sans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9pPr>
          </a:lstStyle>
          <a:p>
            <a:pPr defTabSz="731520">
              <a:defRPr/>
            </a:pPr>
            <a:r>
              <a:rPr lang="de-DE" sz="1120" kern="0" dirty="0">
                <a:solidFill>
                  <a:srgbClr val="000000"/>
                </a:solidFill>
              </a:rPr>
              <a:t>© 201</a:t>
            </a:r>
            <a:r>
              <a:rPr lang="ru-RU" sz="1120" kern="0" dirty="0">
                <a:solidFill>
                  <a:srgbClr val="000000"/>
                </a:solidFill>
              </a:rPr>
              <a:t>9</a:t>
            </a:r>
            <a:r>
              <a:rPr lang="de-DE" sz="1120" kern="0" dirty="0">
                <a:solidFill>
                  <a:srgbClr val="000000"/>
                </a:solidFill>
              </a:rPr>
              <a:t> IBM Corporation</a:t>
            </a:r>
            <a:endParaRPr lang="en-US" sz="112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0607037" y="4498129"/>
            <a:ext cx="4023363" cy="373147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857" y="1633873"/>
            <a:ext cx="4024440" cy="659572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0" r="42468" b="28914"/>
          <a:stretch/>
        </p:blipFill>
        <p:spPr>
          <a:xfrm>
            <a:off x="-29639" y="-36463"/>
            <a:ext cx="4046221" cy="16575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D0BE6F14-FF48-0F4F-A8AA-2E3F25371E4A}" type="slidenum">
              <a:rPr lang="en-US" sz="960">
                <a:solidFill>
                  <a:srgbClr val="FFFFFF"/>
                </a:solidFill>
                <a:latin typeface="IBM Plex Sans"/>
                <a:cs typeface="Arial" charset="0"/>
              </a:rPr>
              <a:pPr algn="r">
                <a:defRPr/>
              </a:pPr>
              <a:t>13</a:t>
            </a:fld>
            <a:endParaRPr lang="en-US" sz="960" dirty="0">
              <a:solidFill>
                <a:srgbClr val="FFFFFF"/>
              </a:solidFill>
              <a:latin typeface="IBM Plex Sans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40" y="1655667"/>
            <a:ext cx="353924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80"/>
              </a:spcAft>
              <a:defRPr/>
            </a:pPr>
            <a:r>
              <a:rPr lang="en-US" sz="1600" b="1" dirty="0">
                <a:solidFill>
                  <a:srgbClr val="000000"/>
                </a:solidFill>
              </a:rPr>
              <a:t>Prudential Singapore </a:t>
            </a:r>
            <a:r>
              <a:rPr lang="ru-RU" sz="1600" dirty="0">
                <a:solidFill>
                  <a:srgbClr val="000000"/>
                </a:solidFill>
              </a:rPr>
              <a:t>- крупнейшее агентство страхование жизни среди компаний в Сингапуре, с более чем 4600 консультантами. Ключевые работники компании (от миллениумов до умудренных профессионалов своего дела) должны постоянно быть в курсе не только широкого набора продуктов страхования, но и адаптироваться к постоянно меняющимся ожиданиям клиентов. </a:t>
            </a:r>
            <a:r>
              <a:rPr lang="en-US" sz="1600" dirty="0">
                <a:solidFill>
                  <a:srgbClr val="000000"/>
                </a:solidFill>
              </a:rPr>
              <a:t>Prudential </a:t>
            </a:r>
            <a:r>
              <a:rPr lang="ru-RU" sz="1600" dirty="0">
                <a:solidFill>
                  <a:srgbClr val="000000"/>
                </a:solidFill>
              </a:rPr>
              <a:t>нуждалась в масштабируемом решении, для улучшения поддержки консультантов, чтобы позволить им сосредоточиться на идеальном обслуживании клиентов. </a:t>
            </a:r>
            <a:r>
              <a:rPr lang="en-US" sz="1600" dirty="0">
                <a:solidFill>
                  <a:srgbClr val="000000"/>
                </a:solidFill>
              </a:rPr>
              <a:t>Prudential Singapore </a:t>
            </a:r>
            <a:r>
              <a:rPr lang="ru-RU" sz="1600" dirty="0">
                <a:solidFill>
                  <a:srgbClr val="000000"/>
                </a:solidFill>
              </a:rPr>
              <a:t>предложил решение, которое  разгрузило </a:t>
            </a:r>
            <a:r>
              <a:rPr lang="ru-RU" sz="1600" dirty="0" err="1">
                <a:solidFill>
                  <a:srgbClr val="000000"/>
                </a:solidFill>
              </a:rPr>
              <a:t>колл</a:t>
            </a:r>
            <a:r>
              <a:rPr lang="ru-RU" sz="1600" dirty="0">
                <a:solidFill>
                  <a:srgbClr val="000000"/>
                </a:solidFill>
              </a:rPr>
              <a:t>-центр и дает консультантам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ru-RU" sz="1600" dirty="0">
                <a:solidFill>
                  <a:srgbClr val="000000"/>
                </a:solidFill>
              </a:rPr>
              <a:t>доступ в режиме реального времени к точной информации в любое время суток.</a:t>
            </a:r>
            <a:endParaRPr lang="en-US" sz="1600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16583" y="-36463"/>
            <a:ext cx="3595798" cy="1657554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16582" y="5961652"/>
            <a:ext cx="3640938" cy="2267947"/>
          </a:xfrm>
          <a:prstGeom prst="rect">
            <a:avLst/>
          </a:prstGeom>
          <a:solidFill>
            <a:srgbClr val="3C3C3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83819" y="4498128"/>
            <a:ext cx="2994659" cy="3731472"/>
          </a:xfrm>
          <a:prstGeom prst="rect">
            <a:avLst/>
          </a:prstGeom>
          <a:solidFill>
            <a:srgbClr val="EDF4F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203771" y="106016"/>
            <a:ext cx="3421555" cy="1304678"/>
            <a:chOff x="159039" y="3864449"/>
            <a:chExt cx="2138472" cy="815424"/>
          </a:xfrm>
        </p:grpSpPr>
        <p:sp>
          <p:nvSpPr>
            <p:cNvPr id="31" name="TextBox 30"/>
            <p:cNvSpPr txBox="1"/>
            <p:nvPr/>
          </p:nvSpPr>
          <p:spPr>
            <a:xfrm>
              <a:off x="163275" y="3864449"/>
              <a:ext cx="2134236" cy="26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b="1" dirty="0">
                  <a:solidFill>
                    <a:srgbClr val="000000"/>
                  </a:solidFill>
                  <a:latin typeface="IBM Plex Sans"/>
                </a:rPr>
                <a:t>Расширить экспертизу</a:t>
              </a:r>
              <a:endParaRPr lang="en-US" b="1" dirty="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9039" y="4160500"/>
              <a:ext cx="2065575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На всех консультантов, для поддержки высококлассного уровня сервиса</a:t>
              </a:r>
              <a:endParaRPr lang="en-US" sz="1600" dirty="0">
                <a:solidFill>
                  <a:srgbClr val="000000"/>
                </a:solidFill>
                <a:latin typeface="IBM Plex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200381" y="6183117"/>
            <a:ext cx="3311698" cy="1304678"/>
            <a:chOff x="159039" y="3864449"/>
            <a:chExt cx="2069811" cy="815424"/>
          </a:xfrm>
        </p:grpSpPr>
        <p:sp>
          <p:nvSpPr>
            <p:cNvPr id="34" name="TextBox 33"/>
            <p:cNvSpPr txBox="1"/>
            <p:nvPr/>
          </p:nvSpPr>
          <p:spPr>
            <a:xfrm>
              <a:off x="163275" y="3864449"/>
              <a:ext cx="2065575" cy="26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FFFFFF"/>
                  </a:solidFill>
                  <a:latin typeface="IBM Plex Sans"/>
                </a:rPr>
                <a:t>4,600 </a:t>
              </a:r>
              <a:r>
                <a:rPr lang="ru-RU" b="1" dirty="0">
                  <a:solidFill>
                    <a:srgbClr val="FFFFFF"/>
                  </a:solidFill>
                  <a:latin typeface="IBM Plex Sans"/>
                </a:rPr>
                <a:t>работникам</a:t>
              </a:r>
              <a:endParaRPr lang="en-US" b="1" dirty="0">
                <a:solidFill>
                  <a:srgbClr val="FFFFFF"/>
                </a:solidFill>
                <a:latin typeface="IBM Plex San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9039" y="4160500"/>
              <a:ext cx="2065575" cy="51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1600" dirty="0">
                  <a:solidFill>
                    <a:srgbClr val="FFFFFF"/>
                  </a:solidFill>
                  <a:latin typeface="IBM Plex Sans"/>
                </a:rPr>
                <a:t>п</a:t>
              </a:r>
              <a:r>
                <a:rPr lang="ru-RU" sz="1600" dirty="0" err="1">
                  <a:solidFill>
                    <a:srgbClr val="FFFFFF"/>
                  </a:solidFill>
                  <a:latin typeface="IBM Plex Sans"/>
                </a:rPr>
                <a:t>редоставлено</a:t>
              </a:r>
              <a:r>
                <a:rPr lang="ru-RU" sz="1600" dirty="0">
                  <a:solidFill>
                    <a:srgbClr val="FFFFFF"/>
                  </a:solidFill>
                  <a:latin typeface="IBM Plex Sans"/>
                </a:rPr>
                <a:t> решение для улучшения  согласованности и качества предоставления услуг</a:t>
              </a:r>
              <a:endParaRPr lang="en-US" sz="1600" dirty="0">
                <a:solidFill>
                  <a:srgbClr val="FFFFFF"/>
                </a:solidFill>
                <a:latin typeface="IBM Plex San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718435" y="5151167"/>
            <a:ext cx="3394179" cy="1550899"/>
            <a:chOff x="159039" y="3864449"/>
            <a:chExt cx="2069811" cy="969312"/>
          </a:xfrm>
        </p:grpSpPr>
        <p:sp>
          <p:nvSpPr>
            <p:cNvPr id="46" name="TextBox 45"/>
            <p:cNvSpPr txBox="1"/>
            <p:nvPr/>
          </p:nvSpPr>
          <p:spPr>
            <a:xfrm>
              <a:off x="163275" y="3864449"/>
              <a:ext cx="2065575" cy="26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b="1" dirty="0">
                  <a:solidFill>
                    <a:srgbClr val="000000"/>
                  </a:solidFill>
                  <a:latin typeface="IBM Plex Sans"/>
                </a:rPr>
                <a:t>На </a:t>
              </a:r>
              <a:r>
                <a:rPr lang="en-US" b="1" dirty="0">
                  <a:solidFill>
                    <a:srgbClr val="000000"/>
                  </a:solidFill>
                  <a:latin typeface="IBM Plex Sans"/>
                </a:rPr>
                <a:t>32%</a:t>
              </a:r>
              <a:r>
                <a:rPr lang="ru-RU" b="1" dirty="0">
                  <a:solidFill>
                    <a:srgbClr val="000000"/>
                  </a:solidFill>
                  <a:latin typeface="IBM Plex Sans"/>
                </a:rPr>
                <a:t> меньше</a:t>
              </a:r>
              <a:endParaRPr lang="en-US" b="1" dirty="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9039" y="4160500"/>
              <a:ext cx="1691808" cy="67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к</a:t>
              </a:r>
              <a:r>
                <a:rPr lang="ru-RU" sz="1600" dirty="0" err="1">
                  <a:solidFill>
                    <a:srgbClr val="000000"/>
                  </a:solidFill>
                  <a:latin typeface="IBM Plex Sans"/>
                </a:rPr>
                <a:t>оличество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 звонков в </a:t>
              </a:r>
              <a:r>
                <a:rPr lang="ru-RU" sz="1600" dirty="0" err="1">
                  <a:solidFill>
                    <a:srgbClr val="000000"/>
                  </a:solidFill>
                  <a:latin typeface="IBM Plex Sans"/>
                </a:rPr>
                <a:t>колл</a:t>
              </a:r>
              <a:r>
                <a:rPr lang="ru-RU" sz="1600" dirty="0">
                  <a:solidFill>
                    <a:srgbClr val="000000"/>
                  </a:solidFill>
                  <a:latin typeface="IBM Plex Sans"/>
                </a:rPr>
                <a:t>-центр в течение 6 месяцев с момента запуска</a:t>
              </a:r>
              <a:endParaRPr lang="en-US" sz="1600" dirty="0">
                <a:solidFill>
                  <a:srgbClr val="000000"/>
                </a:solidFill>
                <a:latin typeface="IBM Plex Sans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528" y="4558784"/>
            <a:ext cx="2133600" cy="170688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0808659" y="6325785"/>
            <a:ext cx="2914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000000"/>
                </a:solidFill>
                <a:latin typeface="IBM Plex Sans"/>
              </a:rPr>
              <a:t>Узнайте больше</a:t>
            </a:r>
            <a:endParaRPr lang="en-US" sz="1600" dirty="0">
              <a:solidFill>
                <a:srgbClr val="000000"/>
              </a:solidFill>
              <a:latin typeface="IBM Plex Sans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IBM Plex Sans"/>
                <a:hlinkClick r:id="rId5"/>
              </a:rPr>
              <a:t>Read the full case study</a:t>
            </a:r>
            <a:endParaRPr lang="en-US" sz="16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403" y="270170"/>
            <a:ext cx="1888342" cy="85290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97" y="1"/>
            <a:ext cx="7044098" cy="468685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4003638" y="1597297"/>
            <a:ext cx="3580181" cy="4425962"/>
          </a:xfrm>
          <a:prstGeom prst="rect">
            <a:avLst/>
          </a:prstGeom>
          <a:solidFill>
            <a:srgbClr val="DCDCD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210549" y="1643115"/>
            <a:ext cx="3320864" cy="3795365"/>
            <a:chOff x="153310" y="3927809"/>
            <a:chExt cx="2075540" cy="1939546"/>
          </a:xfrm>
        </p:grpSpPr>
        <p:sp>
          <p:nvSpPr>
            <p:cNvPr id="58" name="TextBox 57"/>
            <p:cNvSpPr txBox="1"/>
            <p:nvPr/>
          </p:nvSpPr>
          <p:spPr>
            <a:xfrm>
              <a:off x="163275" y="3927809"/>
              <a:ext cx="2065575" cy="217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000000"/>
                  </a:solidFill>
                  <a:latin typeface="IBM Plex Sans"/>
                </a:rPr>
                <a:t>IBM Watson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3310" y="4184426"/>
              <a:ext cx="2065575" cy="1682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ru-RU" sz="1600" dirty="0">
                  <a:solidFill>
                    <a:srgbClr val="000000"/>
                  </a:solidFill>
                </a:rPr>
                <a:t>«ИИ больше не является футуристической и неуловимой концепцией», - говорит </a:t>
              </a:r>
              <a:r>
                <a:rPr lang="ru-RU" sz="1600" dirty="0" err="1">
                  <a:solidFill>
                    <a:srgbClr val="000000"/>
                  </a:solidFill>
                </a:rPr>
                <a:t>Цуй</a:t>
              </a:r>
              <a:r>
                <a:rPr lang="ru-RU" sz="1600" dirty="0">
                  <a:solidFill>
                    <a:srgbClr val="000000"/>
                  </a:solidFill>
                </a:rPr>
                <a:t> Лин, руководитель отдела управления по работе с клиентами в </a:t>
              </a:r>
              <a:r>
                <a:rPr lang="en-US" sz="1600" dirty="0">
                  <a:solidFill>
                    <a:srgbClr val="000000"/>
                  </a:solidFill>
                </a:rPr>
                <a:t>Prudential Singapore. «</a:t>
              </a:r>
              <a:r>
                <a:rPr lang="ru-RU" sz="1600" dirty="0">
                  <a:solidFill>
                    <a:srgbClr val="000000"/>
                  </a:solidFill>
                </a:rPr>
                <a:t>Это происходит уже сейчас и станет распространенной технологией с далеко идущими преимуществами. Мы довольны ценностью, которую приносят </a:t>
              </a:r>
              <a:r>
                <a:rPr lang="en-US" sz="1600" dirty="0">
                  <a:solidFill>
                    <a:srgbClr val="000000"/>
                  </a:solidFill>
                </a:rPr>
                <a:t>IBM </a:t>
              </a:r>
              <a:r>
                <a:rPr lang="ru-RU" sz="1600" dirty="0">
                  <a:solidFill>
                    <a:srgbClr val="000000"/>
                  </a:solidFill>
                </a:rPr>
                <a:t>и </a:t>
              </a:r>
              <a:r>
                <a:rPr lang="en-US" sz="1600" dirty="0">
                  <a:solidFill>
                    <a:srgbClr val="000000"/>
                  </a:solidFill>
                </a:rPr>
                <a:t>Watson</a:t>
              </a:r>
              <a:r>
                <a:rPr lang="ru-RU" sz="1600" dirty="0">
                  <a:solidFill>
                    <a:srgbClr val="000000"/>
                  </a:solidFill>
                </a:rPr>
                <a:t>…».</a:t>
              </a:r>
              <a:endParaRPr lang="en-US" sz="1600" dirty="0">
                <a:solidFill>
                  <a:srgbClr val="000000"/>
                </a:solidFill>
                <a:latin typeface="IBM Plex Sans"/>
              </a:endParaRPr>
            </a:p>
          </p:txBody>
        </p:sp>
      </p:grp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1AEA00FA-D267-D842-8A51-1A43F3656564}"/>
              </a:ext>
            </a:extLst>
          </p:cNvPr>
          <p:cNvSpPr txBox="1">
            <a:spLocks/>
          </p:cNvSpPr>
          <p:nvPr/>
        </p:nvSpPr>
        <p:spPr>
          <a:xfrm>
            <a:off x="12518841" y="7941824"/>
            <a:ext cx="2086574" cy="246662"/>
          </a:xfrm>
          <a:prstGeom prst="rect">
            <a:avLst/>
          </a:prstGeom>
          <a:ln>
            <a:noFill/>
          </a:ln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chemeClr val="bg1">
                    <a:lumMod val="25000"/>
                    <a:lumOff val="75000"/>
                  </a:schemeClr>
                </a:solidFill>
                <a:effectLst/>
                <a:uFillTx/>
                <a:latin typeface="IBM Plex Sans" charset="0"/>
                <a:ea typeface="IBM Plex Sans" charset="0"/>
                <a:cs typeface="IBM Plex Sans" charset="0"/>
                <a:sym typeface="IBM Eliot Sans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9pPr>
          </a:lstStyle>
          <a:p>
            <a:pPr defTabSz="731520">
              <a:defRPr/>
            </a:pPr>
            <a:r>
              <a:rPr lang="de-DE" sz="1120" kern="0" dirty="0">
                <a:solidFill>
                  <a:srgbClr val="000000"/>
                </a:solidFill>
              </a:rPr>
              <a:t>© 2018 IBM Corporation</a:t>
            </a:r>
            <a:endParaRPr lang="en-US" sz="112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5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1E2609C-CF75-974E-8ECE-1DBB296AE3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81203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1E2609C-CF75-974E-8ECE-1DBB296AE3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078DA3E-B806-B643-BBAC-23EAF0C4C6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600" dirty="0" err="1">
              <a:solidFill>
                <a:schemeClr val="tx1"/>
              </a:solidFill>
              <a:latin typeface="IBM Plex Sans" panose="020B0503050203000203" pitchFamily="34" charset="77"/>
              <a:sym typeface="IBM Plex Sans" panose="020B0503050203000203" pitchFamily="34" charset="77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17E1ACC-FD25-A84E-BC4B-883F91FAF020}"/>
              </a:ext>
            </a:extLst>
          </p:cNvPr>
          <p:cNvSpPr/>
          <p:nvPr/>
        </p:nvSpPr>
        <p:spPr>
          <a:xfrm>
            <a:off x="11841480" y="1720377"/>
            <a:ext cx="2788920" cy="65092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5514E2-1BFC-C74D-91BB-F7C01CBF9D3C}"/>
              </a:ext>
            </a:extLst>
          </p:cNvPr>
          <p:cNvSpPr/>
          <p:nvPr/>
        </p:nvSpPr>
        <p:spPr>
          <a:xfrm>
            <a:off x="6067799" y="2057400"/>
            <a:ext cx="1715065" cy="777240"/>
          </a:xfrm>
          <a:prstGeom prst="rect">
            <a:avLst/>
          </a:prstGeom>
          <a:solidFill>
            <a:schemeClr val="bg2"/>
          </a:solidFill>
          <a:ln w="28575">
            <a:solidFill>
              <a:srgbClr val="126B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Chat Channel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2E1FF4-C45E-1048-95F1-113F8B357F45}"/>
              </a:ext>
            </a:extLst>
          </p:cNvPr>
          <p:cNvSpPr/>
          <p:nvPr/>
        </p:nvSpPr>
        <p:spPr>
          <a:xfrm>
            <a:off x="12341503" y="2148840"/>
            <a:ext cx="357509" cy="232970"/>
          </a:xfrm>
          <a:prstGeom prst="rect">
            <a:avLst/>
          </a:prstGeom>
          <a:noFill/>
          <a:ln w="28575">
            <a:solidFill>
              <a:srgbClr val="126BF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A94BD-AB2F-8542-B987-85FCA6534951}"/>
              </a:ext>
            </a:extLst>
          </p:cNvPr>
          <p:cNvSpPr txBox="1"/>
          <p:nvPr/>
        </p:nvSpPr>
        <p:spPr>
          <a:xfrm>
            <a:off x="12825556" y="2050804"/>
            <a:ext cx="1621963" cy="457200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Потенциальные расширения возможностей чат-бота</a:t>
            </a:r>
            <a:endParaRPr lang="en-US" sz="14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CAE13A-2BF0-FE4E-BADF-F6DDDE17A04F}"/>
              </a:ext>
            </a:extLst>
          </p:cNvPr>
          <p:cNvSpPr/>
          <p:nvPr/>
        </p:nvSpPr>
        <p:spPr>
          <a:xfrm>
            <a:off x="0" y="1"/>
            <a:ext cx="14630400" cy="1725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C8B23BB-9259-4A4B-9B57-1300DF7F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116"/>
            <a:ext cx="14173200" cy="1727493"/>
          </a:xfrm>
        </p:spPr>
        <p:txBody>
          <a:bodyPr anchor="ctr" anchorCtr="0"/>
          <a:lstStyle/>
          <a:p>
            <a:r>
              <a:rPr lang="ru-RU" dirty="0">
                <a:solidFill>
                  <a:schemeClr val="bg2"/>
                </a:solidFill>
                <a:latin typeface="IBM Plex Sans" charset="0"/>
              </a:rPr>
              <a:t>Подход к построению логической архитектуры </a:t>
            </a:r>
            <a:r>
              <a:rPr lang="ru-RU" dirty="0" err="1">
                <a:solidFill>
                  <a:schemeClr val="bg2"/>
                </a:solidFill>
                <a:latin typeface="IBM Plex Sans" charset="0"/>
              </a:rPr>
              <a:t>чатбота</a:t>
            </a:r>
            <a:r>
              <a:rPr lang="ru-RU" dirty="0">
                <a:solidFill>
                  <a:schemeClr val="bg2"/>
                </a:solidFill>
                <a:latin typeface="IBM Plex Sans" charset="0"/>
              </a:rPr>
              <a:t> с ИИ</a:t>
            </a:r>
            <a:endParaRPr lang="en-CA" dirty="0">
              <a:solidFill>
                <a:schemeClr val="bg2"/>
              </a:solidFill>
              <a:latin typeface="IBM Plex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9E17D-46A0-4D42-A98F-F3B206D86236}"/>
              </a:ext>
            </a:extLst>
          </p:cNvPr>
          <p:cNvSpPr/>
          <p:nvPr/>
        </p:nvSpPr>
        <p:spPr>
          <a:xfrm>
            <a:off x="479495" y="2148840"/>
            <a:ext cx="1715065" cy="777240"/>
          </a:xfrm>
          <a:prstGeom prst="rect">
            <a:avLst/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dirty="0">
                <a:solidFill>
                  <a:schemeClr val="bg2"/>
                </a:solidFill>
              </a:rPr>
              <a:t>Панель машинного обучения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8B3678-3D10-B844-9A55-D67A4FC7390C}"/>
              </a:ext>
            </a:extLst>
          </p:cNvPr>
          <p:cNvSpPr/>
          <p:nvPr/>
        </p:nvSpPr>
        <p:spPr>
          <a:xfrm>
            <a:off x="4865088" y="3426692"/>
            <a:ext cx="1715065" cy="777240"/>
          </a:xfrm>
          <a:prstGeom prst="rect">
            <a:avLst/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dirty="0">
                <a:solidFill>
                  <a:schemeClr val="bg2"/>
                </a:solidFill>
              </a:rPr>
              <a:t>Обработчик каналов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8FBCF0-D335-DB46-93D6-C5CC7BDC11BD}"/>
              </a:ext>
            </a:extLst>
          </p:cNvPr>
          <p:cNvSpPr/>
          <p:nvPr/>
        </p:nvSpPr>
        <p:spPr>
          <a:xfrm>
            <a:off x="4616730" y="6089648"/>
            <a:ext cx="2218748" cy="777240"/>
          </a:xfrm>
          <a:prstGeom prst="rect">
            <a:avLst/>
          </a:prstGeom>
          <a:solidFill>
            <a:srgbClr val="043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dirty="0">
                <a:solidFill>
                  <a:schemeClr val="bg2"/>
                </a:solidFill>
              </a:rPr>
              <a:t>Искусственный интеллект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CFE902-A7CD-4D40-80C7-5B76F4B437B8}"/>
              </a:ext>
            </a:extLst>
          </p:cNvPr>
          <p:cNvSpPr/>
          <p:nvPr/>
        </p:nvSpPr>
        <p:spPr>
          <a:xfrm>
            <a:off x="3657600" y="2148840"/>
            <a:ext cx="1715065" cy="777240"/>
          </a:xfrm>
          <a:prstGeom prst="rect">
            <a:avLst/>
          </a:prstGeom>
          <a:solidFill>
            <a:schemeClr val="bg2"/>
          </a:solidFill>
          <a:ln w="28575">
            <a:solidFill>
              <a:srgbClr val="126B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Веб чат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06F88-CACF-9B42-A480-E27D14F94475}"/>
              </a:ext>
            </a:extLst>
          </p:cNvPr>
          <p:cNvSpPr/>
          <p:nvPr/>
        </p:nvSpPr>
        <p:spPr>
          <a:xfrm>
            <a:off x="5977945" y="2148840"/>
            <a:ext cx="1715065" cy="777240"/>
          </a:xfrm>
          <a:prstGeom prst="rect">
            <a:avLst/>
          </a:prstGeom>
          <a:solidFill>
            <a:schemeClr val="bg2"/>
          </a:solidFill>
          <a:ln w="28575">
            <a:solidFill>
              <a:srgbClr val="126B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Каналы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FB04A40E-AB2E-1548-9EA4-BBB10B9BB2B6}"/>
              </a:ext>
            </a:extLst>
          </p:cNvPr>
          <p:cNvSpPr/>
          <p:nvPr/>
        </p:nvSpPr>
        <p:spPr>
          <a:xfrm>
            <a:off x="743969" y="6095896"/>
            <a:ext cx="1186116" cy="777240"/>
          </a:xfrm>
          <a:prstGeom prst="can">
            <a:avLst/>
          </a:prstGeom>
          <a:solidFill>
            <a:srgbClr val="6EA5F8"/>
          </a:solidFill>
          <a:ln w="28575">
            <a:solidFill>
              <a:srgbClr val="126B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+mn-lt"/>
              </a:rPr>
              <a:t>Машинное обучение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27017FB6-C961-3945-9B10-ABB8504B2850}"/>
              </a:ext>
            </a:extLst>
          </p:cNvPr>
          <p:cNvSpPr/>
          <p:nvPr/>
        </p:nvSpPr>
        <p:spPr>
          <a:xfrm>
            <a:off x="1707222" y="4713110"/>
            <a:ext cx="1188720" cy="777240"/>
          </a:xfrm>
          <a:prstGeom prst="can">
            <a:avLst/>
          </a:prstGeom>
          <a:solidFill>
            <a:srgbClr val="6EA5F8"/>
          </a:solidFill>
          <a:ln w="28575">
            <a:solidFill>
              <a:srgbClr val="126B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+mn-lt"/>
              </a:rPr>
              <a:t>Сессия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FF8F15-FB3C-E540-9CBD-BA45B594453F}"/>
              </a:ext>
            </a:extLst>
          </p:cNvPr>
          <p:cNvSpPr/>
          <p:nvPr/>
        </p:nvSpPr>
        <p:spPr>
          <a:xfrm>
            <a:off x="9597466" y="2148840"/>
            <a:ext cx="1715065" cy="777240"/>
          </a:xfrm>
          <a:prstGeom prst="rect">
            <a:avLst/>
          </a:prstGeom>
          <a:solidFill>
            <a:schemeClr val="bg2"/>
          </a:solidFill>
          <a:ln w="28575">
            <a:solidFill>
              <a:srgbClr val="126BF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Аутентификация</a:t>
            </a:r>
          </a:p>
          <a:p>
            <a:pPr algn="ctr"/>
            <a:r>
              <a:rPr lang="ru-RU" sz="1400" dirty="0">
                <a:solidFill>
                  <a:schemeClr val="tx1"/>
                </a:solidFill>
              </a:rPr>
              <a:t>клиента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AB46EF-CEB1-5044-A420-846E19B4D13A}"/>
              </a:ext>
            </a:extLst>
          </p:cNvPr>
          <p:cNvSpPr/>
          <p:nvPr/>
        </p:nvSpPr>
        <p:spPr>
          <a:xfrm>
            <a:off x="9597466" y="3426692"/>
            <a:ext cx="1715065" cy="777240"/>
          </a:xfrm>
          <a:prstGeom prst="rect">
            <a:avLst/>
          </a:prstGeom>
          <a:solidFill>
            <a:schemeClr val="bg2"/>
          </a:solidFill>
          <a:ln w="28575">
            <a:solidFill>
              <a:srgbClr val="126B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Сотрудник </a:t>
            </a:r>
          </a:p>
          <a:p>
            <a:pPr algn="ctr"/>
            <a:r>
              <a:rPr lang="ru-RU" sz="1400" b="1" dirty="0">
                <a:solidFill>
                  <a:schemeClr val="tx1"/>
                </a:solidFill>
              </a:rPr>
              <a:t>банка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0DDA1A-8980-2042-8B1F-C4C780531A8F}"/>
              </a:ext>
            </a:extLst>
          </p:cNvPr>
          <p:cNvSpPr/>
          <p:nvPr/>
        </p:nvSpPr>
        <p:spPr>
          <a:xfrm>
            <a:off x="9597466" y="4702174"/>
            <a:ext cx="1715065" cy="777240"/>
          </a:xfrm>
          <a:prstGeom prst="rect">
            <a:avLst/>
          </a:prstGeom>
          <a:solidFill>
            <a:schemeClr val="bg2"/>
          </a:solidFill>
          <a:ln w="28575">
            <a:solidFill>
              <a:srgbClr val="126B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Управление контентом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F2C2FB-E157-4D4A-A717-9C2E2BC33983}"/>
              </a:ext>
            </a:extLst>
          </p:cNvPr>
          <p:cNvSpPr/>
          <p:nvPr/>
        </p:nvSpPr>
        <p:spPr>
          <a:xfrm>
            <a:off x="9597466" y="5982395"/>
            <a:ext cx="1715065" cy="777240"/>
          </a:xfrm>
          <a:prstGeom prst="rect">
            <a:avLst/>
          </a:prstGeom>
          <a:solidFill>
            <a:schemeClr val="bg2"/>
          </a:solidFill>
          <a:ln w="28575">
            <a:solidFill>
              <a:srgbClr val="126BF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Данные о счете клиента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7D6C3B5-DE08-2E46-8D9C-4BF4E8983D5D}"/>
              </a:ext>
            </a:extLst>
          </p:cNvPr>
          <p:cNvCxnSpPr>
            <a:cxnSpLocks/>
            <a:stCxn id="25" idx="1"/>
            <a:endCxn id="17" idx="2"/>
          </p:cNvCxnSpPr>
          <p:nvPr/>
        </p:nvCxnSpPr>
        <p:spPr>
          <a:xfrm rot="5400000" flipH="1" flipV="1">
            <a:off x="-247881" y="4510988"/>
            <a:ext cx="316981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E5DC73-05DC-D641-8E83-84A63F88E332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flipH="1" flipV="1">
            <a:off x="5726102" y="5479414"/>
            <a:ext cx="2" cy="6102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AFF069E-49A5-D24D-B61F-12EB2A62BEC0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H="1" flipV="1">
            <a:off x="5722621" y="4203932"/>
            <a:ext cx="3481" cy="49824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976CDCE-A1C0-8347-9CD7-0E88BC91F07B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H="1" flipV="1">
            <a:off x="4515133" y="2926080"/>
            <a:ext cx="1207488" cy="50061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49164A2-AEC4-CB47-B7F1-6AD60F128FD5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V="1">
            <a:off x="5722621" y="2926080"/>
            <a:ext cx="1112857" cy="50061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088ABF-AF01-1442-A563-FDA2A5073FC7}"/>
              </a:ext>
            </a:extLst>
          </p:cNvPr>
          <p:cNvCxnSpPr>
            <a:cxnSpLocks/>
            <a:stCxn id="26" idx="4"/>
            <a:endCxn id="19" idx="1"/>
          </p:cNvCxnSpPr>
          <p:nvPr/>
        </p:nvCxnSpPr>
        <p:spPr>
          <a:xfrm flipV="1">
            <a:off x="2895942" y="5090794"/>
            <a:ext cx="1720788" cy="1093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ABE25F9-D1CC-304B-AA3E-EE95A68BEEBC}"/>
              </a:ext>
            </a:extLst>
          </p:cNvPr>
          <p:cNvCxnSpPr>
            <a:cxnSpLocks/>
            <a:stCxn id="25" idx="3"/>
            <a:endCxn id="20" idx="2"/>
          </p:cNvCxnSpPr>
          <p:nvPr/>
        </p:nvCxnSpPr>
        <p:spPr>
          <a:xfrm rot="5400000" flipH="1" flipV="1">
            <a:off x="3528441" y="4675473"/>
            <a:ext cx="6248" cy="4389077"/>
          </a:xfrm>
          <a:prstGeom prst="bentConnector3">
            <a:avLst>
              <a:gd name="adj1" fmla="val -3658771"/>
            </a:avLst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B6F0D27-4CFF-FE40-AA4B-C1719DD0FEC5}"/>
              </a:ext>
            </a:extLst>
          </p:cNvPr>
          <p:cNvCxnSpPr>
            <a:cxnSpLocks/>
            <a:stCxn id="28" idx="3"/>
            <a:endCxn id="20" idx="2"/>
          </p:cNvCxnSpPr>
          <p:nvPr/>
        </p:nvCxnSpPr>
        <p:spPr>
          <a:xfrm flipH="1">
            <a:off x="5726104" y="3815312"/>
            <a:ext cx="5586427" cy="3051576"/>
          </a:xfrm>
          <a:prstGeom prst="bentConnector4">
            <a:avLst>
              <a:gd name="adj1" fmla="val -4092"/>
              <a:gd name="adj2" fmla="val 107907"/>
            </a:avLst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8F96215-BD44-6143-BC82-5506F4036FDE}"/>
              </a:ext>
            </a:extLst>
          </p:cNvPr>
          <p:cNvCxnSpPr>
            <a:cxnSpLocks/>
            <a:stCxn id="27" idx="1"/>
            <a:endCxn id="19" idx="3"/>
          </p:cNvCxnSpPr>
          <p:nvPr/>
        </p:nvCxnSpPr>
        <p:spPr>
          <a:xfrm flipH="1">
            <a:off x="6835473" y="2537460"/>
            <a:ext cx="2761993" cy="255333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C04D0B3-BF61-6E4C-A0F6-7339C781669C}"/>
              </a:ext>
            </a:extLst>
          </p:cNvPr>
          <p:cNvCxnSpPr>
            <a:cxnSpLocks/>
            <a:stCxn id="30" idx="1"/>
            <a:endCxn id="19" idx="3"/>
          </p:cNvCxnSpPr>
          <p:nvPr/>
        </p:nvCxnSpPr>
        <p:spPr>
          <a:xfrm flipH="1" flipV="1">
            <a:off x="6835473" y="5090794"/>
            <a:ext cx="2761993" cy="128022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AC39738-C7AC-6F46-9A0B-81EF9993AB39}"/>
              </a:ext>
            </a:extLst>
          </p:cNvPr>
          <p:cNvCxnSpPr>
            <a:cxnSpLocks/>
            <a:stCxn id="28" idx="1"/>
            <a:endCxn id="19" idx="3"/>
          </p:cNvCxnSpPr>
          <p:nvPr/>
        </p:nvCxnSpPr>
        <p:spPr>
          <a:xfrm flipH="1">
            <a:off x="6835473" y="3815312"/>
            <a:ext cx="2761993" cy="127548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40BBC79-DCA7-6545-9AA5-62EC1E7C708F}"/>
              </a:ext>
            </a:extLst>
          </p:cNvPr>
          <p:cNvCxnSpPr>
            <a:cxnSpLocks/>
            <a:stCxn id="29" idx="1"/>
            <a:endCxn id="19" idx="3"/>
          </p:cNvCxnSpPr>
          <p:nvPr/>
        </p:nvCxnSpPr>
        <p:spPr>
          <a:xfrm flipH="1">
            <a:off x="6835473" y="5090794"/>
            <a:ext cx="2761993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C7701DF-6550-7148-BC42-A3D04FD95CBC}"/>
              </a:ext>
            </a:extLst>
          </p:cNvPr>
          <p:cNvSpPr txBox="1"/>
          <p:nvPr/>
        </p:nvSpPr>
        <p:spPr>
          <a:xfrm>
            <a:off x="4303668" y="5624750"/>
            <a:ext cx="2837907" cy="291836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lang="ru-RU" sz="1200" b="1" dirty="0">
                <a:ea typeface="IBM Plex Sans" charset="0"/>
                <a:cs typeface="IBM Plex Sans" charset="0"/>
              </a:rPr>
              <a:t>Передача вопроса </a:t>
            </a:r>
            <a:r>
              <a:rPr lang="en-US" sz="1200" b="1" dirty="0">
                <a:ea typeface="IBM Plex Sans" charset="0"/>
                <a:cs typeface="IBM Plex Sans" charset="0"/>
              </a:rPr>
              <a:t>(</a:t>
            </a:r>
            <a:r>
              <a:rPr lang="ru-RU" sz="1200" b="1" dirty="0">
                <a:ea typeface="IBM Plex Sans" charset="0"/>
                <a:cs typeface="IBM Plex Sans" charset="0"/>
              </a:rPr>
              <a:t>с контекстом</a:t>
            </a:r>
            <a:r>
              <a:rPr lang="en-US" sz="1200" b="1" dirty="0">
                <a:ea typeface="IBM Plex Sans" charset="0"/>
                <a:cs typeface="IBM Plex Sans" charset="0"/>
              </a:rPr>
              <a:t>)</a:t>
            </a:r>
            <a:endParaRPr lang="en-US" sz="12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3FF44E-6E4A-2D40-9D2D-817BE6285F82}"/>
              </a:ext>
            </a:extLst>
          </p:cNvPr>
          <p:cNvSpPr txBox="1"/>
          <p:nvPr/>
        </p:nvSpPr>
        <p:spPr>
          <a:xfrm>
            <a:off x="761967" y="4230089"/>
            <a:ext cx="963783" cy="291836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lang="ru-RU" sz="1200" b="1" dirty="0">
                <a:ea typeface="IBM Plex Sans" charset="0"/>
                <a:cs typeface="IBM Plex Sans" charset="0"/>
              </a:rPr>
              <a:t>Просмотр</a:t>
            </a:r>
            <a:endParaRPr lang="en-US" sz="12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68E492B-34D1-3D4E-9A63-AFAFC4A63B14}"/>
              </a:ext>
            </a:extLst>
          </p:cNvPr>
          <p:cNvSpPr txBox="1"/>
          <p:nvPr/>
        </p:nvSpPr>
        <p:spPr>
          <a:xfrm>
            <a:off x="3038984" y="6963671"/>
            <a:ext cx="963783" cy="291836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lang="ru-RU" sz="1200" b="1" dirty="0">
                <a:ea typeface="IBM Plex Sans" charset="0"/>
                <a:cs typeface="IBM Plex Sans" charset="0"/>
              </a:rPr>
              <a:t>Обучение</a:t>
            </a:r>
            <a:endParaRPr lang="en-US" sz="12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82785CE-E9E1-F048-AB4A-1787CD87A09D}"/>
              </a:ext>
            </a:extLst>
          </p:cNvPr>
          <p:cNvSpPr txBox="1"/>
          <p:nvPr/>
        </p:nvSpPr>
        <p:spPr>
          <a:xfrm>
            <a:off x="3186722" y="4944482"/>
            <a:ext cx="1059070" cy="433696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lang="ru-RU" sz="1200" b="1" dirty="0">
                <a:ea typeface="IBM Plex Sans" charset="0"/>
                <a:cs typeface="IBM Plex Sans" charset="0"/>
              </a:rPr>
              <a:t>Состояние</a:t>
            </a:r>
            <a:endParaRPr lang="en-US" sz="12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F9958222-70AB-BD47-89C8-B5265E3BCCFD}"/>
              </a:ext>
            </a:extLst>
          </p:cNvPr>
          <p:cNvCxnSpPr>
            <a:cxnSpLocks/>
            <a:endCxn id="25" idx="4"/>
          </p:cNvCxnSpPr>
          <p:nvPr/>
        </p:nvCxnSpPr>
        <p:spPr>
          <a:xfrm rot="10800000" flipV="1">
            <a:off x="1930085" y="5378178"/>
            <a:ext cx="2840650" cy="1106338"/>
          </a:xfrm>
          <a:prstGeom prst="bentConnector3">
            <a:avLst>
              <a:gd name="adj1" fmla="val 16916"/>
            </a:avLst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11FCE091-53D0-204E-B6EF-E73BDF50187A}"/>
              </a:ext>
            </a:extLst>
          </p:cNvPr>
          <p:cNvSpPr txBox="1"/>
          <p:nvPr/>
        </p:nvSpPr>
        <p:spPr>
          <a:xfrm>
            <a:off x="2171277" y="6348795"/>
            <a:ext cx="1889847" cy="307223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lang="ru-RU" sz="1200" b="1" dirty="0">
                <a:ea typeface="IBM Plex Sans" charset="0"/>
                <a:cs typeface="IBM Plex Sans" charset="0"/>
              </a:rPr>
              <a:t>Сохранение диалогов</a:t>
            </a:r>
            <a:endParaRPr lang="en-US" sz="12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5538191-03BE-D742-A4FA-4827131596B1}"/>
              </a:ext>
            </a:extLst>
          </p:cNvPr>
          <p:cNvSpPr txBox="1"/>
          <p:nvPr/>
        </p:nvSpPr>
        <p:spPr>
          <a:xfrm>
            <a:off x="7803628" y="3032759"/>
            <a:ext cx="1603936" cy="32792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lang="ru-RU" sz="1200" b="1" dirty="0">
                <a:ea typeface="IBM Plex Sans" charset="0"/>
                <a:cs typeface="IBM Plex Sans" charset="0"/>
              </a:rPr>
              <a:t>Аутентификация</a:t>
            </a:r>
            <a:endParaRPr lang="en-US" sz="12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D1D35BC-9A60-9C46-A244-8AFF28251C3C}"/>
              </a:ext>
            </a:extLst>
          </p:cNvPr>
          <p:cNvSpPr txBox="1"/>
          <p:nvPr/>
        </p:nvSpPr>
        <p:spPr>
          <a:xfrm>
            <a:off x="7803628" y="5739224"/>
            <a:ext cx="1603936" cy="32792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lang="ru-RU" sz="1200" b="1" dirty="0">
                <a:ea typeface="IBM Plex Sans" charset="0"/>
                <a:cs typeface="IBM Plex Sans" charset="0"/>
              </a:rPr>
              <a:t>Получение данных</a:t>
            </a:r>
            <a:endParaRPr lang="en-US" sz="12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464B903-CEBF-9848-A969-3C6AB4F07407}"/>
              </a:ext>
            </a:extLst>
          </p:cNvPr>
          <p:cNvSpPr txBox="1"/>
          <p:nvPr/>
        </p:nvSpPr>
        <p:spPr>
          <a:xfrm>
            <a:off x="8090210" y="4892675"/>
            <a:ext cx="1030773" cy="42139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lang="ru-RU" sz="1200" b="1" dirty="0">
                <a:ea typeface="IBM Plex Sans" charset="0"/>
                <a:cs typeface="IBM Plex Sans" charset="0"/>
              </a:rPr>
              <a:t>Получение контекста</a:t>
            </a:r>
            <a:endParaRPr lang="en-US" sz="12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8EBF3B-FE63-2649-B4A8-4ADB3126011F}"/>
              </a:ext>
            </a:extLst>
          </p:cNvPr>
          <p:cNvSpPr txBox="1"/>
          <p:nvPr/>
        </p:nvSpPr>
        <p:spPr>
          <a:xfrm>
            <a:off x="7589520" y="4264739"/>
            <a:ext cx="2032153" cy="381366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>
            <a:noAutofit/>
          </a:bodyPr>
          <a:lstStyle/>
          <a:p>
            <a:pPr algn="ctr">
              <a:lnSpc>
                <a:spcPct val="105000"/>
              </a:lnSpc>
              <a:spcBef>
                <a:spcPts val="1000"/>
              </a:spcBef>
            </a:pPr>
            <a:r>
              <a:rPr lang="ru-RU" sz="1200" b="1" dirty="0">
                <a:ea typeface="IBM Plex Sans" charset="0"/>
                <a:cs typeface="IBM Plex Sans" charset="0"/>
              </a:rPr>
              <a:t>Передача сотруднику</a:t>
            </a:r>
            <a:r>
              <a:rPr lang="en-US" sz="1200" b="1" dirty="0">
                <a:ea typeface="IBM Plex Sans" charset="0"/>
                <a:cs typeface="IBM Plex Sans" charset="0"/>
              </a:rPr>
              <a:t> </a:t>
            </a:r>
            <a:r>
              <a:rPr lang="ru-RU" sz="1200" b="1" dirty="0">
                <a:ea typeface="IBM Plex Sans" charset="0"/>
                <a:cs typeface="IBM Plex Sans" charset="0"/>
              </a:rPr>
              <a:t>              </a:t>
            </a:r>
            <a:r>
              <a:rPr lang="en-US" sz="1200" b="1" dirty="0">
                <a:ea typeface="IBM Plex Sans" charset="0"/>
                <a:cs typeface="IBM Plex Sans" charset="0"/>
              </a:rPr>
              <a:t>(</a:t>
            </a:r>
            <a:r>
              <a:rPr lang="ru-RU" sz="1200" b="1" dirty="0">
                <a:ea typeface="IBM Plex Sans" charset="0"/>
                <a:cs typeface="IBM Plex Sans" charset="0"/>
              </a:rPr>
              <a:t>с историей диалога</a:t>
            </a:r>
            <a:r>
              <a:rPr lang="en-US" sz="1200" b="1" dirty="0">
                <a:ea typeface="IBM Plex Sans" charset="0"/>
                <a:cs typeface="IBM Plex Sans" charset="0"/>
              </a:rPr>
              <a:t>)</a:t>
            </a:r>
            <a:endParaRPr lang="en-US" sz="12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D8E3D-93AD-A24E-B745-15BE600543CA}"/>
              </a:ext>
            </a:extLst>
          </p:cNvPr>
          <p:cNvSpPr/>
          <p:nvPr/>
        </p:nvSpPr>
        <p:spPr>
          <a:xfrm>
            <a:off x="4616730" y="4702174"/>
            <a:ext cx="2218743" cy="777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400" dirty="0" err="1">
                <a:solidFill>
                  <a:schemeClr val="bg2"/>
                </a:solidFill>
              </a:rPr>
              <a:t>Чатбот</a:t>
            </a:r>
            <a:endParaRPr lang="ru-RU" sz="1400" dirty="0">
              <a:solidFill>
                <a:schemeClr val="bg2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3A51AAC-4EC4-D947-8670-7C3BFDCDD8A5}"/>
              </a:ext>
            </a:extLst>
          </p:cNvPr>
          <p:cNvSpPr txBox="1"/>
          <p:nvPr/>
        </p:nvSpPr>
        <p:spPr>
          <a:xfrm>
            <a:off x="12211394" y="3692707"/>
            <a:ext cx="19972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  <a:ea typeface="IBM Plex Sans" charset="0"/>
                <a:cs typeface="IBM Plex Sans" charset="0"/>
              </a:rPr>
              <a:t>Ответы от ИИ могут содержать ссылки на контент, который будет отображаться обратно клиенту и/ или сотрудникам банка для инструктирования бота о соответствующих действиях (например, передача диалога от </a:t>
            </a:r>
            <a:r>
              <a:rPr lang="ru-RU" sz="1400" dirty="0" err="1">
                <a:latin typeface="+mj-lt"/>
                <a:ea typeface="IBM Plex Sans" charset="0"/>
                <a:cs typeface="IBM Plex Sans" charset="0"/>
              </a:rPr>
              <a:t>чатбота</a:t>
            </a:r>
            <a:r>
              <a:rPr lang="ru-RU" sz="1400" dirty="0">
                <a:latin typeface="+mj-lt"/>
                <a:ea typeface="IBM Plex Sans" charset="0"/>
                <a:cs typeface="IBM Plex Sans" charset="0"/>
              </a:rPr>
              <a:t> сотруднику банка</a:t>
            </a:r>
            <a:r>
              <a:rPr lang="en-US" sz="1400" dirty="0">
                <a:latin typeface="+mj-lt"/>
                <a:ea typeface="IBM Plex Sans" charset="0"/>
                <a:cs typeface="IBM Plex Sans" charset="0"/>
              </a:rPr>
              <a:t>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7CE22EF-9D1D-D046-9819-3BC78DAD7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539" y="2571545"/>
            <a:ext cx="288238" cy="2882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AFD4CB6-7D34-6042-8F45-FF7F25451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416" y="2579274"/>
            <a:ext cx="277543" cy="2775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35176AD-BB2A-4E40-92BA-4EB3B2AC05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9134" y="2515283"/>
            <a:ext cx="619750" cy="41316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5608DDB-9753-994E-8537-C99A393004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0326" y="2585131"/>
            <a:ext cx="277544" cy="27754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9F3214E-446B-6D4E-A619-9184E9087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0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B418F8E-B812-4545-85A7-1C5EE84D6B2F}"/>
              </a:ext>
            </a:extLst>
          </p:cNvPr>
          <p:cNvSpPr/>
          <p:nvPr/>
        </p:nvSpPr>
        <p:spPr>
          <a:xfrm>
            <a:off x="0" y="1"/>
            <a:ext cx="14630400" cy="15282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54547" y="5085229"/>
            <a:ext cx="3742635" cy="21377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>
                <a:latin typeface="Helvetica Neue Light" charset="0"/>
                <a:ea typeface="Helvetica Neue Light" charset="0"/>
                <a:cs typeface="Helvetica Neue Light" charset="0"/>
              </a:rPr>
              <a:t>Языковые инструменты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907507" y="4370744"/>
            <a:ext cx="1507021" cy="94065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112756" y="3485336"/>
            <a:ext cx="247541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8" idx="2"/>
            <a:endCxn id="46" idx="0"/>
          </p:cNvCxnSpPr>
          <p:nvPr/>
        </p:nvCxnSpPr>
        <p:spPr>
          <a:xfrm>
            <a:off x="10513034" y="3776606"/>
            <a:ext cx="0" cy="153479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10761" y="1783080"/>
            <a:ext cx="9892283" cy="576964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dirty="0"/>
              <a:t>Платформа чат-бота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95565" y="6337554"/>
            <a:ext cx="3013619" cy="5586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Entities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991965" y="5727614"/>
            <a:ext cx="3017219" cy="5262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Intents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8276897" y="5311404"/>
            <a:ext cx="4472274" cy="19115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dirty="0">
                <a:latin typeface="Helvetica Neue Light" charset="0"/>
                <a:ea typeface="Helvetica Neue Light" charset="0"/>
                <a:cs typeface="Helvetica Neue Light" charset="0"/>
              </a:rPr>
              <a:t>Управление контекстом диалога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8778240" y="6369998"/>
            <a:ext cx="3613456" cy="5262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elvetica Neue Light" charset="0"/>
                <a:ea typeface="Helvetica Neue Light" charset="0"/>
                <a:cs typeface="Helvetica Neue Light" charset="0"/>
              </a:rPr>
              <a:t> Контекст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276897" y="3194067"/>
            <a:ext cx="4472274" cy="5825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dirty="0">
                <a:latin typeface="Helvetica Neue Light" charset="0"/>
                <a:ea typeface="Helvetica Neue Light" charset="0"/>
                <a:cs typeface="Helvetica Neue Light" charset="0"/>
              </a:rPr>
              <a:t>Граф диалога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588166" y="2275485"/>
            <a:ext cx="3421019" cy="21377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Endpoint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927142" y="2913422"/>
            <a:ext cx="2743064" cy="5262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API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927142" y="3728345"/>
            <a:ext cx="2743064" cy="5262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API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79049" y="3350755"/>
            <a:ext cx="6343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49" idx="2"/>
          </p:cNvCxnSpPr>
          <p:nvPr/>
        </p:nvCxnSpPr>
        <p:spPr>
          <a:xfrm flipH="1">
            <a:off x="5298674" y="4413226"/>
            <a:ext cx="2" cy="63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152898" y="3793954"/>
            <a:ext cx="1124000" cy="123273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1"/>
          </p:cNvCxnSpPr>
          <p:nvPr/>
        </p:nvCxnSpPr>
        <p:spPr>
          <a:xfrm flipH="1">
            <a:off x="7009185" y="3485337"/>
            <a:ext cx="1267714" cy="921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112756" y="3723739"/>
            <a:ext cx="2331698" cy="460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254640" y="4463053"/>
            <a:ext cx="1490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 dirty="0"/>
              <a:t>текст запроса</a:t>
            </a:r>
            <a:endParaRPr lang="en-US" sz="1440" dirty="0"/>
          </a:p>
        </p:txBody>
      </p:sp>
      <p:sp>
        <p:nvSpPr>
          <p:cNvPr id="72" name="TextBox 71"/>
          <p:cNvSpPr txBox="1"/>
          <p:nvPr/>
        </p:nvSpPr>
        <p:spPr>
          <a:xfrm>
            <a:off x="10584968" y="4287076"/>
            <a:ext cx="14907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 dirty="0"/>
              <a:t>уточнение контекста</a:t>
            </a:r>
            <a:endParaRPr lang="en-US" sz="1440" dirty="0"/>
          </a:p>
        </p:txBody>
      </p:sp>
      <p:sp>
        <p:nvSpPr>
          <p:cNvPr id="73" name="TextBox 72"/>
          <p:cNvSpPr txBox="1"/>
          <p:nvPr/>
        </p:nvSpPr>
        <p:spPr>
          <a:xfrm>
            <a:off x="7152896" y="2900036"/>
            <a:ext cx="14907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/>
              <a:t>ответ на запрос</a:t>
            </a:r>
            <a:endParaRPr lang="en-US" sz="1440" dirty="0"/>
          </a:p>
        </p:txBody>
      </p:sp>
      <p:sp>
        <p:nvSpPr>
          <p:cNvPr id="74" name="TextBox 73"/>
          <p:cNvSpPr txBox="1"/>
          <p:nvPr/>
        </p:nvSpPr>
        <p:spPr>
          <a:xfrm>
            <a:off x="1603664" y="3801159"/>
            <a:ext cx="14907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 dirty="0"/>
              <a:t>ответ на запрос</a:t>
            </a:r>
            <a:endParaRPr lang="en-US" sz="1440" dirty="0"/>
          </a:p>
        </p:txBody>
      </p:sp>
      <p:sp>
        <p:nvSpPr>
          <p:cNvPr id="75" name="TextBox 74"/>
          <p:cNvSpPr txBox="1"/>
          <p:nvPr/>
        </p:nvSpPr>
        <p:spPr>
          <a:xfrm>
            <a:off x="1603664" y="3121635"/>
            <a:ext cx="1490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 dirty="0"/>
              <a:t>запрос</a:t>
            </a:r>
            <a:endParaRPr lang="en-US" sz="1440" dirty="0"/>
          </a:p>
        </p:txBody>
      </p:sp>
      <p:sp>
        <p:nvSpPr>
          <p:cNvPr id="76" name="TextBox 75"/>
          <p:cNvSpPr txBox="1"/>
          <p:nvPr/>
        </p:nvSpPr>
        <p:spPr>
          <a:xfrm>
            <a:off x="8066714" y="3948987"/>
            <a:ext cx="14907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 dirty="0"/>
              <a:t>разобранный запрос</a:t>
            </a:r>
            <a:endParaRPr lang="en-US" sz="1440" dirty="0"/>
          </a:p>
        </p:txBody>
      </p:sp>
      <p:sp>
        <p:nvSpPr>
          <p:cNvPr id="77" name="TextBox 76"/>
          <p:cNvSpPr txBox="1"/>
          <p:nvPr/>
        </p:nvSpPr>
        <p:spPr>
          <a:xfrm>
            <a:off x="8041830" y="4642738"/>
            <a:ext cx="14907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 dirty="0"/>
              <a:t>уточнение контекста</a:t>
            </a:r>
            <a:endParaRPr lang="en-US" sz="1440" dirty="0"/>
          </a:p>
        </p:txBody>
      </p:sp>
      <p:cxnSp>
        <p:nvCxnSpPr>
          <p:cNvPr id="29" name="Straight Arrow Connector 28"/>
          <p:cNvCxnSpPr>
            <a:endCxn id="21" idx="2"/>
          </p:cNvCxnSpPr>
          <p:nvPr/>
        </p:nvCxnSpPr>
        <p:spPr>
          <a:xfrm flipV="1">
            <a:off x="5517310" y="7222970"/>
            <a:ext cx="8554" cy="59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84971" y="7540191"/>
            <a:ext cx="28972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40" dirty="0"/>
              <a:t>обновленные словари для </a:t>
            </a:r>
            <a:r>
              <a:rPr lang="en-US" sz="1440" dirty="0"/>
              <a:t>Entities</a:t>
            </a:r>
            <a:r>
              <a:rPr lang="ru-RU" sz="1440" dirty="0"/>
              <a:t> и</a:t>
            </a:r>
            <a:r>
              <a:rPr lang="en-US" sz="1440" dirty="0"/>
              <a:t> Intents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475914" y="5006621"/>
            <a:ext cx="0" cy="2404403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75915" y="4968784"/>
            <a:ext cx="4218112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475914" y="7378814"/>
            <a:ext cx="9483341" cy="32213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2959254" y="2452781"/>
            <a:ext cx="0" cy="4920406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7694027" y="2452781"/>
            <a:ext cx="5265229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7694026" y="2452781"/>
            <a:ext cx="3" cy="2516003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1234" y="2568790"/>
            <a:ext cx="26296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Чат-бот</a:t>
            </a:r>
            <a:endParaRPr lang="ru-RU" dirty="0"/>
          </a:p>
          <a:p>
            <a:endParaRPr lang="en-US" dirty="0"/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343A8E51-593A-5E40-93E7-9DD71467FDDC}"/>
              </a:ext>
            </a:extLst>
          </p:cNvPr>
          <p:cNvSpPr txBox="1">
            <a:spLocks/>
          </p:cNvSpPr>
          <p:nvPr/>
        </p:nvSpPr>
        <p:spPr>
          <a:xfrm>
            <a:off x="457200" y="94089"/>
            <a:ext cx="14173200" cy="11860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dirty="0">
                <a:solidFill>
                  <a:schemeClr val="bg2"/>
                </a:solidFill>
                <a:latin typeface="IBM Plex Sans" charset="0"/>
              </a:rPr>
              <a:t>Архитектура платформы чат-бота </a:t>
            </a:r>
            <a:r>
              <a:rPr lang="en-GB" dirty="0">
                <a:solidFill>
                  <a:schemeClr val="bg2"/>
                </a:solidFill>
                <a:latin typeface="IBM Plex Sans" charset="0"/>
              </a:rPr>
              <a:t>Watson Assistant</a:t>
            </a:r>
            <a:endParaRPr lang="en-CA" dirty="0">
              <a:solidFill>
                <a:schemeClr val="bg2"/>
              </a:solidFill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ded Corner 11"/>
          <p:cNvSpPr/>
          <p:nvPr/>
        </p:nvSpPr>
        <p:spPr>
          <a:xfrm>
            <a:off x="2326982" y="2434889"/>
            <a:ext cx="1759434" cy="851339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elvetica Neue Light" charset="0"/>
                <a:ea typeface="Helvetica Neue Light" charset="0"/>
                <a:cs typeface="Helvetica Neue Light" charset="0"/>
              </a:rPr>
              <a:t>Текст 1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2579238" y="2952879"/>
            <a:ext cx="1759434" cy="851339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elvetica Neue Light" charset="0"/>
                <a:ea typeface="Helvetica Neue Light" charset="0"/>
                <a:cs typeface="Helvetica Neue Light" charset="0"/>
              </a:rPr>
              <a:t>Текст 2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2825177" y="3482481"/>
            <a:ext cx="1759434" cy="851339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elvetica Neue Light" charset="0"/>
                <a:ea typeface="Helvetica Neue Light" charset="0"/>
                <a:cs typeface="Helvetica Neue Light" charset="0"/>
              </a:rPr>
              <a:t>Текст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N</a:t>
            </a:r>
          </a:p>
        </p:txBody>
      </p:sp>
      <p:sp>
        <p:nvSpPr>
          <p:cNvPr id="15" name="Right Arrow Callout 14"/>
          <p:cNvSpPr/>
          <p:nvPr/>
        </p:nvSpPr>
        <p:spPr>
          <a:xfrm>
            <a:off x="775334" y="2450745"/>
            <a:ext cx="1551656" cy="851339"/>
          </a:xfrm>
          <a:prstGeom prst="right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A,B</a:t>
            </a:r>
          </a:p>
        </p:txBody>
      </p:sp>
      <p:sp>
        <p:nvSpPr>
          <p:cNvPr id="16" name="Right Arrow Callout 15"/>
          <p:cNvSpPr/>
          <p:nvPr/>
        </p:nvSpPr>
        <p:spPr>
          <a:xfrm>
            <a:off x="1014972" y="2952878"/>
            <a:ext cx="1551656" cy="851339"/>
          </a:xfrm>
          <a:prstGeom prst="right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</a:p>
        </p:txBody>
      </p:sp>
      <p:sp>
        <p:nvSpPr>
          <p:cNvPr id="17" name="Right Arrow Callout 16"/>
          <p:cNvSpPr/>
          <p:nvPr/>
        </p:nvSpPr>
        <p:spPr>
          <a:xfrm>
            <a:off x="1243087" y="3482481"/>
            <a:ext cx="1551656" cy="851339"/>
          </a:xfrm>
          <a:prstGeom prst="right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B,D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" y="4358295"/>
            <a:ext cx="18122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80" dirty="0"/>
              <a:t>класс проблемы</a:t>
            </a:r>
            <a:endParaRPr lang="en-US" sz="1680" dirty="0"/>
          </a:p>
        </p:txBody>
      </p:sp>
      <p:sp>
        <p:nvSpPr>
          <p:cNvPr id="22" name="TextBox 21"/>
          <p:cNvSpPr txBox="1"/>
          <p:nvPr/>
        </p:nvSpPr>
        <p:spPr>
          <a:xfrm>
            <a:off x="2758976" y="4315792"/>
            <a:ext cx="170267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80" dirty="0" err="1"/>
              <a:t>логи</a:t>
            </a:r>
            <a:r>
              <a:rPr lang="ru-RU" sz="1680" dirty="0"/>
              <a:t> диалогов</a:t>
            </a:r>
            <a:endParaRPr lang="en-US" sz="168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994517" y="1627002"/>
            <a:ext cx="0" cy="631881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428714" y="1627002"/>
            <a:ext cx="0" cy="631881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644877" y="1627002"/>
            <a:ext cx="0" cy="631881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lded Corner 26"/>
          <p:cNvSpPr/>
          <p:nvPr/>
        </p:nvSpPr>
        <p:spPr>
          <a:xfrm>
            <a:off x="7662046" y="2384225"/>
            <a:ext cx="2818872" cy="2005374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40" dirty="0">
                <a:latin typeface="Helvetica Neue Light" charset="0"/>
                <a:ea typeface="Helvetica Neue Light" charset="0"/>
                <a:cs typeface="Helvetica Neue Light" charset="0"/>
              </a:rPr>
              <a:t>А: </a:t>
            </a:r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{ngramm1, ngramm2, </a:t>
            </a:r>
            <a:r>
              <a:rPr lang="mr-IN" sz="1440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}</a:t>
            </a:r>
          </a:p>
          <a:p>
            <a:pPr algn="ctr"/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B</a:t>
            </a:r>
            <a:r>
              <a:rPr lang="ru-RU" sz="1440" dirty="0">
                <a:latin typeface="Helvetica Neue Light" charset="0"/>
                <a:ea typeface="Helvetica Neue Light" charset="0"/>
                <a:cs typeface="Helvetica Neue Light" charset="0"/>
              </a:rPr>
              <a:t>: </a:t>
            </a:r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{ngramm1, ngramm2, </a:t>
            </a:r>
            <a:r>
              <a:rPr lang="mr-IN" sz="1440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}</a:t>
            </a:r>
          </a:p>
          <a:p>
            <a:pPr algn="ctr"/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ru-RU" sz="1440" dirty="0">
                <a:latin typeface="Helvetica Neue Light" charset="0"/>
                <a:ea typeface="Helvetica Neue Light" charset="0"/>
                <a:cs typeface="Helvetica Neue Light" charset="0"/>
              </a:rPr>
              <a:t>: </a:t>
            </a:r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{ngramm1, ngramm2, </a:t>
            </a:r>
            <a:r>
              <a:rPr lang="mr-IN" sz="1440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}</a:t>
            </a:r>
          </a:p>
          <a:p>
            <a:pPr algn="ctr"/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ru-RU" sz="1440" dirty="0">
                <a:latin typeface="Helvetica Neue Light" charset="0"/>
                <a:ea typeface="Helvetica Neue Light" charset="0"/>
                <a:cs typeface="Helvetica Neue Light" charset="0"/>
              </a:rPr>
              <a:t>: </a:t>
            </a:r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{ngramm1, ngramm2, </a:t>
            </a:r>
            <a:r>
              <a:rPr lang="mr-IN" sz="1440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40" dirty="0">
                <a:latin typeface="Helvetica Neue Light" charset="0"/>
                <a:ea typeface="Helvetica Neue Light" charset="0"/>
                <a:cs typeface="Helvetica Neue Light" charset="0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1143063" y="2375859"/>
            <a:ext cx="3178328" cy="20053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>
                <a:latin typeface="Helvetica Neue Light" charset="0"/>
                <a:ea typeface="Helvetica Neue Light" charset="0"/>
                <a:cs typeface="Helvetica Neue Light" charset="0"/>
              </a:rPr>
              <a:t>Чат-бот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1290092" y="2932083"/>
            <a:ext cx="2884274" cy="49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Entities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1290090" y="3699374"/>
            <a:ext cx="2884274" cy="49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Intents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171084" y="2422301"/>
            <a:ext cx="2005374" cy="19292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dirty="0">
                <a:latin typeface="Helvetica Neue Light" charset="0"/>
                <a:ea typeface="Helvetica Neue Light" charset="0"/>
                <a:cs typeface="Helvetica Neue Light" charset="0"/>
              </a:rPr>
              <a:t>Платформа для анализа текста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4698279" y="2835026"/>
            <a:ext cx="409907" cy="1087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7226909" y="2843392"/>
            <a:ext cx="409907" cy="1087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10586127" y="2835026"/>
            <a:ext cx="409907" cy="1087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54498" y="1785827"/>
            <a:ext cx="332370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Исходные данные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123625" y="1791997"/>
            <a:ext cx="22041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Обработка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409631" y="1783632"/>
            <a:ext cx="332370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Результат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935137" y="1791997"/>
            <a:ext cx="332370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Обучение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16954" y="5233632"/>
            <a:ext cx="4244232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80" dirty="0"/>
              <a:t>Имеется массив запросов пользователей, реплик из диалогов, документов по которым происходит обработка запросов.</a:t>
            </a:r>
          </a:p>
          <a:p>
            <a:pPr algn="just"/>
            <a:r>
              <a:rPr lang="ru-RU" sz="1680" dirty="0"/>
              <a:t>Этот массив размечен, имеется понимание, какую проблему каждый из элементов может описывать</a:t>
            </a:r>
            <a:endParaRPr lang="en-US" sz="1680" dirty="0"/>
          </a:p>
        </p:txBody>
      </p:sp>
      <p:sp>
        <p:nvSpPr>
          <p:cNvPr id="50" name="TextBox 49"/>
          <p:cNvSpPr txBox="1"/>
          <p:nvPr/>
        </p:nvSpPr>
        <p:spPr>
          <a:xfrm>
            <a:off x="7592676" y="5200409"/>
            <a:ext cx="2888242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80" dirty="0"/>
              <a:t>В результате получаем список классов проблем, каждому из которых соответствует словарь </a:t>
            </a:r>
            <a:r>
              <a:rPr lang="en-US" sz="1680" dirty="0"/>
              <a:t>n-</a:t>
            </a:r>
            <a:r>
              <a:rPr lang="ru-RU" sz="1680" dirty="0"/>
              <a:t>грамм, характерных для этой проблемы.</a:t>
            </a:r>
            <a:endParaRPr lang="en-US" sz="1680" dirty="0"/>
          </a:p>
        </p:txBody>
      </p:sp>
      <p:sp>
        <p:nvSpPr>
          <p:cNvPr id="51" name="TextBox 50"/>
          <p:cNvSpPr txBox="1"/>
          <p:nvPr/>
        </p:nvSpPr>
        <p:spPr>
          <a:xfrm>
            <a:off x="5123623" y="5231302"/>
            <a:ext cx="2216638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80" dirty="0"/>
              <a:t>Для каждого класса проблем выделяются характерные </a:t>
            </a:r>
            <a:r>
              <a:rPr lang="en-US" sz="1680" dirty="0"/>
              <a:t>n-</a:t>
            </a:r>
            <a:r>
              <a:rPr lang="ru-RU" sz="1680" dirty="0"/>
              <a:t>граммы, которые эту проблему описывают</a:t>
            </a:r>
            <a:endParaRPr lang="en-US" sz="1680" dirty="0"/>
          </a:p>
        </p:txBody>
      </p:sp>
      <p:sp>
        <p:nvSpPr>
          <p:cNvPr id="52" name="TextBox 51"/>
          <p:cNvSpPr txBox="1"/>
          <p:nvPr/>
        </p:nvSpPr>
        <p:spPr>
          <a:xfrm>
            <a:off x="10996034" y="5231303"/>
            <a:ext cx="3451483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80" dirty="0"/>
              <a:t>Полученные словари</a:t>
            </a:r>
            <a:r>
              <a:rPr lang="en-US" sz="1680" dirty="0"/>
              <a:t> </a:t>
            </a:r>
            <a:r>
              <a:rPr lang="ru-RU" sz="1680" dirty="0"/>
              <a:t>проблем загружаются в соответствующие словари </a:t>
            </a:r>
            <a:r>
              <a:rPr lang="en-US" sz="1680" dirty="0"/>
              <a:t>Entity </a:t>
            </a:r>
            <a:r>
              <a:rPr lang="ru-RU" sz="1680" dirty="0"/>
              <a:t>и</a:t>
            </a:r>
            <a:r>
              <a:rPr lang="en-US" sz="1680" dirty="0"/>
              <a:t> Intents </a:t>
            </a:r>
            <a:r>
              <a:rPr lang="ru-RU" sz="1680" dirty="0"/>
              <a:t>в чат-боте</a:t>
            </a:r>
            <a:endParaRPr lang="en-US" sz="168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EDE47-882F-E444-A5BD-0A91FD1493D4}"/>
              </a:ext>
            </a:extLst>
          </p:cNvPr>
          <p:cNvSpPr/>
          <p:nvPr/>
        </p:nvSpPr>
        <p:spPr>
          <a:xfrm>
            <a:off x="0" y="7117"/>
            <a:ext cx="14630400" cy="14362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54FA5C46-5F30-B043-8543-94CF128D8357}"/>
              </a:ext>
            </a:extLst>
          </p:cNvPr>
          <p:cNvSpPr txBox="1">
            <a:spLocks/>
          </p:cNvSpPr>
          <p:nvPr/>
        </p:nvSpPr>
        <p:spPr>
          <a:xfrm>
            <a:off x="457200" y="215898"/>
            <a:ext cx="14173200" cy="9728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dirty="0">
                <a:solidFill>
                  <a:schemeClr val="bg2"/>
                </a:solidFill>
                <a:latin typeface="IBM Plex Sans" charset="0"/>
              </a:rPr>
              <a:t>Обучение и обогащение чат-бота</a:t>
            </a:r>
            <a:endParaRPr lang="en-CA" dirty="0">
              <a:solidFill>
                <a:schemeClr val="bg2"/>
              </a:solidFill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425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7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5E885C-E09F-E34D-A59F-E0DAAAD3D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40" y="1642377"/>
            <a:ext cx="11667961" cy="5893309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D553D08A-2CA6-3F43-AD45-45B4897E50BF}"/>
              </a:ext>
            </a:extLst>
          </p:cNvPr>
          <p:cNvSpPr txBox="1">
            <a:spLocks/>
          </p:cNvSpPr>
          <p:nvPr/>
        </p:nvSpPr>
        <p:spPr>
          <a:xfrm>
            <a:off x="457200" y="215898"/>
            <a:ext cx="14173200" cy="9728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dirty="0">
                <a:solidFill>
                  <a:schemeClr val="bg2"/>
                </a:solidFill>
                <a:latin typeface="IBM Plex Sans" charset="0"/>
              </a:rPr>
              <a:t>Пример интеграции с каналами</a:t>
            </a:r>
            <a:endParaRPr lang="en-CA" dirty="0">
              <a:solidFill>
                <a:schemeClr val="bg2"/>
              </a:solidFill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59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BDCE54-8E5B-7F44-AD2B-D3F38AA86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1640" y="1691640"/>
            <a:ext cx="9784080" cy="5893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A06E2-1A43-544A-BC60-E40145D7EE17}"/>
              </a:ext>
            </a:extLst>
          </p:cNvPr>
          <p:cNvSpPr txBox="1"/>
          <p:nvPr/>
        </p:nvSpPr>
        <p:spPr>
          <a:xfrm>
            <a:off x="7675880" y="4665726"/>
            <a:ext cx="1193800" cy="3200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sz="1300" dirty="0">
                <a:ea typeface="IBM Plex Sans" charset="0"/>
                <a:cs typeface="IBM Plex Sans" charset="0"/>
              </a:rPr>
              <a:t>Webhook 1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8545D-BD6D-2C45-852D-8BE2AAECBEBF}"/>
              </a:ext>
            </a:extLst>
          </p:cNvPr>
          <p:cNvSpPr txBox="1"/>
          <p:nvPr/>
        </p:nvSpPr>
        <p:spPr>
          <a:xfrm>
            <a:off x="7675880" y="5031486"/>
            <a:ext cx="1193800" cy="3200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sz="1300" dirty="0">
                <a:ea typeface="IBM Plex Sans" charset="0"/>
                <a:cs typeface="IBM Plex Sans" charset="0"/>
              </a:rPr>
              <a:t>Webhook 2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7EC14-8033-E941-9D57-48BA5179D8F2}"/>
              </a:ext>
            </a:extLst>
          </p:cNvPr>
          <p:cNvSpPr txBox="1"/>
          <p:nvPr/>
        </p:nvSpPr>
        <p:spPr>
          <a:xfrm>
            <a:off x="7675880" y="5397246"/>
            <a:ext cx="1193800" cy="3200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sz="1300" dirty="0">
                <a:ea typeface="IBM Plex Sans" charset="0"/>
                <a:cs typeface="IBM Plex Sans" charset="0"/>
              </a:rPr>
              <a:t>Webhook 3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2F8EF-DFE0-FE4F-82F7-73FC31779410}"/>
              </a:ext>
            </a:extLst>
          </p:cNvPr>
          <p:cNvSpPr txBox="1"/>
          <p:nvPr/>
        </p:nvSpPr>
        <p:spPr>
          <a:xfrm>
            <a:off x="9067800" y="4665726"/>
            <a:ext cx="1031239" cy="27431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sz="1300" dirty="0">
                <a:ea typeface="IBM Plex Sans" charset="0"/>
                <a:cs typeface="IBM Plex Sans" charset="0"/>
              </a:rPr>
              <a:t>Action 1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09EC7-EC8C-1345-9363-88FFB5FE34A9}"/>
              </a:ext>
            </a:extLst>
          </p:cNvPr>
          <p:cNvSpPr txBox="1"/>
          <p:nvPr/>
        </p:nvSpPr>
        <p:spPr>
          <a:xfrm>
            <a:off x="9072880" y="5077206"/>
            <a:ext cx="1031239" cy="27431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sz="1300" dirty="0">
                <a:ea typeface="IBM Plex Sans" charset="0"/>
                <a:cs typeface="IBM Plex Sans" charset="0"/>
              </a:rPr>
              <a:t>Action 2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839953-75F3-EC43-BE01-39F5BA5330F0}"/>
              </a:ext>
            </a:extLst>
          </p:cNvPr>
          <p:cNvSpPr txBox="1"/>
          <p:nvPr/>
        </p:nvSpPr>
        <p:spPr>
          <a:xfrm>
            <a:off x="9077960" y="5442966"/>
            <a:ext cx="1031239" cy="27431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sz="1300" dirty="0">
                <a:ea typeface="IBM Plex Sans" charset="0"/>
                <a:cs typeface="IBM Plex Sans" charset="0"/>
              </a:rPr>
              <a:t>Action 3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C5E10-ECC8-5E4B-9844-6944ABD6FB03}"/>
              </a:ext>
            </a:extLst>
          </p:cNvPr>
          <p:cNvSpPr txBox="1"/>
          <p:nvPr/>
        </p:nvSpPr>
        <p:spPr>
          <a:xfrm>
            <a:off x="10566400" y="3568446"/>
            <a:ext cx="1463040" cy="40893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Курс </a:t>
            </a:r>
            <a:r>
              <a:rPr lang="ru-RU" sz="1300" dirty="0">
                <a:ea typeface="IBM Plex Sans" charset="0"/>
                <a:cs typeface="IBM Plex Sans" charset="0"/>
              </a:rPr>
              <a:t>валют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DD6FE-C6F2-8C4F-9DE6-65288E2C8C86}"/>
              </a:ext>
            </a:extLst>
          </p:cNvPr>
          <p:cNvSpPr txBox="1"/>
          <p:nvPr/>
        </p:nvSpPr>
        <p:spPr>
          <a:xfrm>
            <a:off x="10566400" y="4749546"/>
            <a:ext cx="1463040" cy="60198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Список </a:t>
            </a:r>
            <a:b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</a:b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банкоматов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5B8D8-75B2-D246-98E1-62243FA43234}"/>
              </a:ext>
            </a:extLst>
          </p:cNvPr>
          <p:cNvSpPr txBox="1"/>
          <p:nvPr/>
        </p:nvSpPr>
        <p:spPr>
          <a:xfrm>
            <a:off x="10566400" y="5557266"/>
            <a:ext cx="1463040" cy="60198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Ближайший </a:t>
            </a:r>
            <a:b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</a:b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банкомат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DA908-50FA-4A43-8AB2-7EACC38AEEE6}"/>
              </a:ext>
            </a:extLst>
          </p:cNvPr>
          <p:cNvSpPr txBox="1"/>
          <p:nvPr/>
        </p:nvSpPr>
        <p:spPr>
          <a:xfrm>
            <a:off x="12730480" y="4203700"/>
            <a:ext cx="1732280" cy="55118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Вызов внутренней </a:t>
            </a:r>
            <a:br>
              <a:rPr lang="en-US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</a:b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модели (</a:t>
            </a:r>
            <a:r>
              <a:rPr lang="en-US" sz="13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RestAPI</a:t>
            </a:r>
            <a:r>
              <a:rPr lang="en-US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E4294A-2FFF-CA4F-A0C2-BDFB17A5A51F}"/>
              </a:ext>
            </a:extLst>
          </p:cNvPr>
          <p:cNvSpPr txBox="1"/>
          <p:nvPr/>
        </p:nvSpPr>
        <p:spPr>
          <a:xfrm>
            <a:off x="10581640" y="4127246"/>
            <a:ext cx="1463040" cy="41656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Скоринг</a:t>
            </a:r>
            <a:r>
              <a:rPr lang="en-US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</a:t>
            </a: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клиента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5CC851-CC3F-5B4A-A3D6-F975C82C6F79}"/>
              </a:ext>
            </a:extLst>
          </p:cNvPr>
          <p:cNvSpPr txBox="1"/>
          <p:nvPr/>
        </p:nvSpPr>
        <p:spPr>
          <a:xfrm>
            <a:off x="12730480" y="3474720"/>
            <a:ext cx="1732280" cy="55118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Вызов внешней </a:t>
            </a:r>
            <a:br>
              <a:rPr lang="en-US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</a:b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библиотеки </a:t>
            </a:r>
            <a:r>
              <a:rPr lang="en-US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python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FAE5DA-9745-EA46-B6C0-060BF249187C}"/>
              </a:ext>
            </a:extLst>
          </p:cNvPr>
          <p:cNvSpPr txBox="1"/>
          <p:nvPr/>
        </p:nvSpPr>
        <p:spPr>
          <a:xfrm>
            <a:off x="12715240" y="5253737"/>
            <a:ext cx="1732280" cy="55118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Вызов </a:t>
            </a:r>
            <a:r>
              <a:rPr lang="ru-RU" sz="1300" dirty="0">
                <a:ea typeface="IBM Plex Sans" charset="0"/>
                <a:cs typeface="IBM Plex Sans" charset="0"/>
              </a:rPr>
              <a:t>внешнего</a:t>
            </a:r>
            <a:br>
              <a:rPr lang="en-US" sz="1300" dirty="0">
                <a:ea typeface="IBM Plex Sans" charset="0"/>
                <a:cs typeface="IBM Plex Sans" charset="0"/>
              </a:rPr>
            </a:b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API (</a:t>
            </a: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банк)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1D384-1C86-7240-B2CA-F704875B945A}"/>
              </a:ext>
            </a:extLst>
          </p:cNvPr>
          <p:cNvSpPr txBox="1"/>
          <p:nvPr/>
        </p:nvSpPr>
        <p:spPr>
          <a:xfrm>
            <a:off x="12710160" y="6034786"/>
            <a:ext cx="1732280" cy="68834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Вызов в</a:t>
            </a:r>
            <a:r>
              <a:rPr lang="ru-RU" sz="1300" dirty="0">
                <a:ea typeface="IBM Plex Sans" charset="0"/>
                <a:cs typeface="IBM Plex Sans" charset="0"/>
              </a:rPr>
              <a:t>нешнего </a:t>
            </a:r>
            <a:br>
              <a:rPr lang="en-US" sz="1300" dirty="0">
                <a:ea typeface="IBM Plex Sans" charset="0"/>
                <a:cs typeface="IBM Plex Sans" charset="0"/>
              </a:rPr>
            </a:br>
            <a:r>
              <a:rPr lang="ru-RU" sz="1300" dirty="0">
                <a:ea typeface="IBM Plex Sans" charset="0"/>
                <a:cs typeface="IBM Plex Sans" charset="0"/>
              </a:rPr>
              <a:t>сервиса</a:t>
            </a:r>
            <a:r>
              <a:rPr lang="en-US" sz="1300" dirty="0">
                <a:ea typeface="IBM Plex Sans" charset="0"/>
                <a:cs typeface="IBM Plex Sans" charset="0"/>
              </a:rPr>
              <a:t> </a:t>
            </a:r>
            <a:br>
              <a:rPr lang="ru-RU" sz="1300" dirty="0">
                <a:ea typeface="IBM Plex Sans" charset="0"/>
                <a:cs typeface="IBM Plex Sans" charset="0"/>
              </a:rPr>
            </a:br>
            <a:r>
              <a:rPr lang="ru-RU" sz="1300" dirty="0">
                <a:ea typeface="IBM Plex Sans" charset="0"/>
                <a:cs typeface="IBM Plex Sans" charset="0"/>
              </a:rPr>
              <a:t>(</a:t>
            </a:r>
            <a:r>
              <a:rPr lang="ru-RU" sz="13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геолокация</a:t>
            </a:r>
            <a:r>
              <a:rPr lang="ru-RU" sz="1300" dirty="0">
                <a:ea typeface="IBM Plex Sans" charset="0"/>
                <a:cs typeface="IBM Plex Sans" charset="0"/>
              </a:rPr>
              <a:t>)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F1203-EB13-C64D-A227-1BECC2CE2262}"/>
              </a:ext>
            </a:extLst>
          </p:cNvPr>
          <p:cNvSpPr txBox="1"/>
          <p:nvPr/>
        </p:nvSpPr>
        <p:spPr>
          <a:xfrm>
            <a:off x="-2606040" y="-4798314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8135ED-711B-A640-840F-74772DAE24D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149840" y="3772915"/>
            <a:ext cx="416560" cy="8928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2A009C-0DBC-1D4F-9B1F-433DAAABF957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10099039" y="4335526"/>
            <a:ext cx="482601" cy="4673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926DDE-2C6D-F042-A516-B2710044564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0099039" y="4802881"/>
            <a:ext cx="467361" cy="2476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B9618F-8F44-9948-923B-D498D8D0F22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0099039" y="4802881"/>
            <a:ext cx="467361" cy="10553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87A1DA-FA32-D645-A2E5-6806560B8DE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12029440" y="3750310"/>
            <a:ext cx="701040" cy="226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8EEA92-282B-2B40-AE79-63C76C67EA93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2044680" y="4335526"/>
            <a:ext cx="685800" cy="1437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BC73F8-DF03-534F-B65E-7962A28A59F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029440" y="5050536"/>
            <a:ext cx="650241" cy="34671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FBE21A-2A7E-8A49-9986-5E27B8DE617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2029440" y="5698236"/>
            <a:ext cx="650241" cy="1600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93EB70-A7D0-134D-8562-EEDD41B1375A}"/>
              </a:ext>
            </a:extLst>
          </p:cNvPr>
          <p:cNvCxnSpPr>
            <a:cxnSpLocks/>
          </p:cNvCxnSpPr>
          <p:nvPr/>
        </p:nvCxnSpPr>
        <p:spPr>
          <a:xfrm>
            <a:off x="12044680" y="6008118"/>
            <a:ext cx="650241" cy="3022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30CC-C327-234E-B3A6-009D1EE417BE}"/>
              </a:ext>
            </a:extLst>
          </p:cNvPr>
          <p:cNvCxnSpPr>
            <a:cxnSpLocks/>
          </p:cNvCxnSpPr>
          <p:nvPr/>
        </p:nvCxnSpPr>
        <p:spPr>
          <a:xfrm>
            <a:off x="8803641" y="4837377"/>
            <a:ext cx="26416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5950E2-D9F4-EB46-B048-C0E9759EF09F}"/>
              </a:ext>
            </a:extLst>
          </p:cNvPr>
          <p:cNvCxnSpPr>
            <a:cxnSpLocks/>
          </p:cNvCxnSpPr>
          <p:nvPr/>
        </p:nvCxnSpPr>
        <p:spPr>
          <a:xfrm>
            <a:off x="6634480" y="5945886"/>
            <a:ext cx="26416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DE001A-A623-9B40-AD66-E7D263B4AAFD}"/>
              </a:ext>
            </a:extLst>
          </p:cNvPr>
          <p:cNvCxnSpPr>
            <a:cxnSpLocks/>
          </p:cNvCxnSpPr>
          <p:nvPr/>
        </p:nvCxnSpPr>
        <p:spPr>
          <a:xfrm>
            <a:off x="8803641" y="5214366"/>
            <a:ext cx="26416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180C30-FAB1-0246-94FA-97677DF2F96C}"/>
              </a:ext>
            </a:extLst>
          </p:cNvPr>
          <p:cNvCxnSpPr>
            <a:cxnSpLocks/>
          </p:cNvCxnSpPr>
          <p:nvPr/>
        </p:nvCxnSpPr>
        <p:spPr>
          <a:xfrm>
            <a:off x="8803641" y="5534406"/>
            <a:ext cx="26416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8F51077-294B-2B42-B01B-27E2362C92BB}"/>
              </a:ext>
            </a:extLst>
          </p:cNvPr>
          <p:cNvSpPr txBox="1"/>
          <p:nvPr/>
        </p:nvSpPr>
        <p:spPr>
          <a:xfrm>
            <a:off x="9042402" y="4162815"/>
            <a:ext cx="1031239" cy="411471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en-US" sz="1400" b="1" dirty="0">
                <a:ea typeface="IBM Plex Sans" charset="0"/>
                <a:cs typeface="IBM Plex Sans" charset="0"/>
              </a:rPr>
              <a:t>Cloud </a:t>
            </a:r>
            <a:br>
              <a:rPr lang="en-US" sz="1400" b="1" dirty="0">
                <a:ea typeface="IBM Plex Sans" charset="0"/>
                <a:cs typeface="IBM Plex Sans" charset="0"/>
              </a:rPr>
            </a:br>
            <a:r>
              <a:rPr lang="en-US" sz="1400" b="1" dirty="0">
                <a:ea typeface="IBM Plex Sans" charset="0"/>
                <a:cs typeface="IBM Plex Sans" charset="0"/>
              </a:rPr>
              <a:t>functions</a:t>
            </a:r>
            <a:endParaRPr lang="en-US" sz="14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B1F609-3B9B-D14E-8D98-44F4B8421F48}"/>
              </a:ext>
            </a:extLst>
          </p:cNvPr>
          <p:cNvSpPr/>
          <p:nvPr/>
        </p:nvSpPr>
        <p:spPr>
          <a:xfrm>
            <a:off x="-30234" y="-4572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id="{05D4CE3F-7C9F-354C-88D4-F0C1335ADC37}"/>
              </a:ext>
            </a:extLst>
          </p:cNvPr>
          <p:cNvSpPr txBox="1">
            <a:spLocks/>
          </p:cNvSpPr>
          <p:nvPr/>
        </p:nvSpPr>
        <p:spPr>
          <a:xfrm>
            <a:off x="457200" y="178308"/>
            <a:ext cx="14173200" cy="9728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dirty="0">
                <a:solidFill>
                  <a:schemeClr val="bg2"/>
                </a:solidFill>
                <a:latin typeface="IBM Plex Sans" charset="0"/>
              </a:rPr>
              <a:t>Пример интеграции</a:t>
            </a:r>
            <a:endParaRPr lang="en-CA" dirty="0">
              <a:solidFill>
                <a:schemeClr val="bg2"/>
              </a:solidFill>
              <a:latin typeface="IBM Plex Sans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49790D-87B2-824A-805A-87868B6FC0C8}"/>
              </a:ext>
            </a:extLst>
          </p:cNvPr>
          <p:cNvSpPr txBox="1"/>
          <p:nvPr/>
        </p:nvSpPr>
        <p:spPr>
          <a:xfrm>
            <a:off x="10561320" y="2788920"/>
            <a:ext cx="1483360" cy="50736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Описание тариф-</a:t>
            </a:r>
            <a:b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</a:br>
            <a:r>
              <a:rPr lang="ru-RU" sz="13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ного</a:t>
            </a: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плана</a:t>
            </a:r>
            <a:endParaRPr lang="en-US" sz="13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B6A2230-703E-D74B-9803-318C242248D7}"/>
              </a:ext>
            </a:extLst>
          </p:cNvPr>
          <p:cNvCxnSpPr>
            <a:cxnSpLocks/>
          </p:cNvCxnSpPr>
          <p:nvPr/>
        </p:nvCxnSpPr>
        <p:spPr>
          <a:xfrm flipV="1">
            <a:off x="10106659" y="3217926"/>
            <a:ext cx="429263" cy="1447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5AC3BB9-D581-E641-B29E-21BBB73C933A}"/>
              </a:ext>
            </a:extLst>
          </p:cNvPr>
          <p:cNvSpPr txBox="1"/>
          <p:nvPr/>
        </p:nvSpPr>
        <p:spPr>
          <a:xfrm>
            <a:off x="12710160" y="2776728"/>
            <a:ext cx="1732280" cy="55118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r>
              <a:rPr lang="ru-RU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Файл в </a:t>
            </a:r>
            <a:r>
              <a:rPr lang="en-US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cloud </a:t>
            </a:r>
            <a:br>
              <a:rPr lang="en-US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</a:br>
            <a:r>
              <a:rPr lang="en-US" sz="13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object storage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4061BE5-4618-324D-AC17-802212E640A8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>
            <a:off x="12044680" y="3042603"/>
            <a:ext cx="665480" cy="971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119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1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2800" dirty="0"/>
              <a:t>Простая реализация дерева диалогов</a:t>
            </a:r>
            <a:endParaRPr lang="en-US" sz="28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AE9923B-5BE3-4F49-AC61-2FA849C074F0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3F9AB2-8799-274F-A42C-A39BF8721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671" y="1625392"/>
            <a:ext cx="4164942" cy="633146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911991-066C-FC45-84B5-25B32C7FCC12}"/>
              </a:ext>
            </a:extLst>
          </p:cNvPr>
          <p:cNvSpPr txBox="1"/>
          <p:nvPr/>
        </p:nvSpPr>
        <p:spPr>
          <a:xfrm>
            <a:off x="336764" y="1655166"/>
            <a:ext cx="41649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Watson Assistant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позволяет гибко конструировать и настраивать дерево диалогов. Простой и интуитивно понятный интерфейс позволяет легко создавать узлы диалога и давать ответы на вопросы пользователей.</a:t>
            </a:r>
          </a:p>
          <a:p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Опыт программирования не требуется.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Любой может быстро и успешно создавать и развертывать помощника. 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CD7D3A69-BC6D-4945-BC49-2675374B3C37}"/>
              </a:ext>
            </a:extLst>
          </p:cNvPr>
          <p:cNvSpPr/>
          <p:nvPr/>
        </p:nvSpPr>
        <p:spPr>
          <a:xfrm rot="10800000">
            <a:off x="9464040" y="4937760"/>
            <a:ext cx="627754" cy="48463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CC256-1694-D647-B851-4B25F39EC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1416346"/>
            <a:ext cx="3115178" cy="674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4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C43D5CE9-167D-054B-ADF9-7730BF10C51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94562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A4ABEB75-80D4-3F4C-85D4-7F85FAAAF74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28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5E3A93C-3759-F848-979C-2F1C685D5D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08" r="23139"/>
          <a:stretch/>
        </p:blipFill>
        <p:spPr>
          <a:xfrm>
            <a:off x="0" y="4114800"/>
            <a:ext cx="3657600" cy="4114800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4ACA15-B40E-EF40-B9C9-3AC9C572308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57600" y="4526278"/>
            <a:ext cx="3657600" cy="3703321"/>
          </a:xfrm>
        </p:spPr>
        <p:txBody>
          <a:bodyPr/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85</a:t>
            </a:r>
            <a:r>
              <a:rPr lang="ru-RU" sz="6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r>
              <a:rPr lang="ru-RU" dirty="0">
                <a:latin typeface="IBM Plex Sans" panose="020B0503050203000203" pitchFamily="34" charset="0"/>
              </a:rPr>
              <a:t>Взаимодействий с клиентами будут осуществляться через чат-боты к 2020 году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501B4D8-AF47-9441-9CDC-9960524E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6858000" cy="2743200"/>
          </a:xfrm>
        </p:spPr>
        <p:txBody>
          <a:bodyPr/>
          <a:lstStyle/>
          <a:p>
            <a:r>
              <a:rPr lang="ru-RU" sz="6900" dirty="0" err="1">
                <a:solidFill>
                  <a:schemeClr val="bg2"/>
                </a:solidFill>
              </a:rPr>
              <a:t>Чатботы</a:t>
            </a:r>
            <a:r>
              <a:rPr lang="ru-RU" sz="6900" dirty="0">
                <a:solidFill>
                  <a:schemeClr val="bg2"/>
                </a:solidFill>
              </a:rPr>
              <a:t> </a:t>
            </a:r>
            <a:br>
              <a:rPr lang="ru-RU" dirty="0">
                <a:solidFill>
                  <a:schemeClr val="bg2"/>
                </a:solidFill>
              </a:rPr>
            </a:br>
            <a:br>
              <a:rPr lang="ru-RU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Актуальное направление взаимодействия с клиентом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3F66A51-E539-7B49-9827-A4E58394C1C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411480"/>
            <a:ext cx="3657600" cy="3703320"/>
          </a:xfrm>
        </p:spPr>
        <p:txBody>
          <a:bodyPr/>
          <a:lstStyle/>
          <a:p>
            <a:r>
              <a:rPr lang="ru-RU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</a:p>
          <a:p>
            <a:r>
              <a:rPr lang="ru-RU" dirty="0">
                <a:solidFill>
                  <a:schemeClr val="bg1"/>
                </a:solidFill>
                <a:latin typeface="IBM Plex Sans" panose="020B0503050203000203" pitchFamily="34" charset="0"/>
              </a:rPr>
              <a:t>Клиентов предпочитают общаться с Банком при помощи сообщений, а не звонить в </a:t>
            </a:r>
            <a:r>
              <a:rPr lang="ru-RU" dirty="0" err="1">
                <a:solidFill>
                  <a:schemeClr val="bg1"/>
                </a:solidFill>
                <a:latin typeface="IBM Plex Sans" panose="020B0503050203000203" pitchFamily="34" charset="0"/>
              </a:rPr>
              <a:t>колл</a:t>
            </a:r>
            <a:r>
              <a:rPr lang="ru-RU" dirty="0">
                <a:solidFill>
                  <a:schemeClr val="bg1"/>
                </a:solidFill>
                <a:latin typeface="IBM Plex Sans" panose="020B0503050203000203" pitchFamily="34" charset="0"/>
              </a:rPr>
              <a:t>-центр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D21937A-0072-1F4A-91A6-D7AD51D1E7E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7E17A9D6-4330-0B4A-A48E-EADD26FB3B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972800" y="4526278"/>
            <a:ext cx="3657600" cy="2816354"/>
          </a:xfrm>
        </p:spPr>
        <p:txBody>
          <a:bodyPr/>
          <a:lstStyle/>
          <a:p>
            <a:r>
              <a:rPr lang="ru-RU" sz="6000" dirty="0"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</a:p>
          <a:p>
            <a:r>
              <a:rPr lang="ru-RU" dirty="0">
                <a:latin typeface="IBM Plex Sans" panose="020B0503050203000203" pitchFamily="34" charset="0"/>
              </a:rPr>
              <a:t>Снижение затрат на обслуживание клиентов при использовании </a:t>
            </a:r>
            <a:r>
              <a:rPr lang="ru-RU" dirty="0" err="1">
                <a:latin typeface="IBM Plex Sans" panose="020B0503050203000203" pitchFamily="34" charset="0"/>
              </a:rPr>
              <a:t>чатботов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321358C-AD46-C040-A0CF-BA76F69867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1C8994-3B6B-BC40-B885-E95385818B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879" r="38102"/>
          <a:stretch/>
        </p:blipFill>
        <p:spPr>
          <a:xfrm>
            <a:off x="7315200" y="4114800"/>
            <a:ext cx="3657600" cy="4113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C8FDAE-71D1-7540-BA8B-A61678FEB6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8139" t="115" r="45349" b="-115"/>
          <a:stretch/>
        </p:blipFill>
        <p:spPr>
          <a:xfrm flipH="1">
            <a:off x="10972800" y="7749"/>
            <a:ext cx="3657600" cy="41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5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2800" dirty="0"/>
              <a:t>Простая реализация дерева диалогов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252A7-1D00-DC4D-BD71-ED2C30A49312}"/>
              </a:ext>
            </a:extLst>
          </p:cNvPr>
          <p:cNvSpPr txBox="1"/>
          <p:nvPr/>
        </p:nvSpPr>
        <p:spPr>
          <a:xfrm>
            <a:off x="502663" y="1671196"/>
            <a:ext cx="6812538" cy="4104842"/>
          </a:xfrm>
          <a:prstGeom prst="rect">
            <a:avLst/>
          </a:prstGeom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lnSpc>
                <a:spcPct val="105000"/>
              </a:lnSpc>
              <a:spcBef>
                <a:spcPts val="1800"/>
              </a:spcBef>
              <a:buAutoNum type="arabicPeriod"/>
            </a:pPr>
            <a:r>
              <a:rPr lang="ru-RU" sz="2000" dirty="0">
                <a:ea typeface="IBM Plex Sans" charset="0"/>
                <a:cs typeface="IBM Plex Sans" charset="0"/>
              </a:rPr>
              <a:t>Нужно научить бота распознавать намерения пользователя. Для этого на вкладке ”</a:t>
            </a:r>
            <a:r>
              <a:rPr lang="en-US" sz="2000" dirty="0">
                <a:ea typeface="IBM Plex Sans" charset="0"/>
                <a:cs typeface="IBM Plex Sans" charset="0"/>
              </a:rPr>
              <a:t>Skills</a:t>
            </a:r>
            <a:r>
              <a:rPr lang="ru-RU" sz="2000" dirty="0">
                <a:ea typeface="IBM Plex Sans" charset="0"/>
                <a:cs typeface="IBM Plex Sans" charset="0"/>
              </a:rPr>
              <a:t>” в опции </a:t>
            </a:r>
            <a:r>
              <a:rPr lang="en-US" sz="2000" dirty="0">
                <a:ea typeface="IBM Plex Sans" charset="0"/>
                <a:cs typeface="IBM Plex Sans" charset="0"/>
              </a:rPr>
              <a:t>“Intents” </a:t>
            </a:r>
            <a:r>
              <a:rPr lang="ru-RU" sz="2000" dirty="0">
                <a:ea typeface="IBM Plex Sans" charset="0"/>
                <a:cs typeface="IBM Plex Sans" charset="0"/>
              </a:rPr>
              <a:t>нужно создать </a:t>
            </a:r>
            <a:r>
              <a:rPr lang="en-US" sz="2000" dirty="0">
                <a:ea typeface="IBM Plex Sans" charset="0"/>
                <a:cs typeface="IBM Plex Sans" charset="0"/>
              </a:rPr>
              <a:t>Intent </a:t>
            </a:r>
            <a:r>
              <a:rPr lang="ru-RU" sz="2000" dirty="0">
                <a:ea typeface="IBM Plex Sans" charset="0"/>
                <a:cs typeface="IBM Plex Sans" charset="0"/>
              </a:rPr>
              <a:t>и указать примеры. Например, </a:t>
            </a:r>
            <a:r>
              <a:rPr lang="en-US" sz="2000" dirty="0">
                <a:ea typeface="IBM Plex Sans" charset="0"/>
                <a:cs typeface="IBM Plex Sans" charset="0"/>
              </a:rPr>
              <a:t>Intent </a:t>
            </a:r>
            <a:r>
              <a:rPr lang="ru-RU" sz="2000" dirty="0"/>
              <a:t>#</a:t>
            </a:r>
            <a:r>
              <a:rPr lang="ru-RU" sz="2000" dirty="0" err="1"/>
              <a:t>как_дела</a:t>
            </a:r>
            <a:r>
              <a:rPr lang="ru-RU" sz="2000" dirty="0"/>
              <a:t>.</a:t>
            </a:r>
            <a:endParaRPr lang="ru-RU" sz="2000" dirty="0">
              <a:ea typeface="IBM Plex Sans" charset="0"/>
              <a:cs typeface="IBM Plex Sans" charset="0"/>
            </a:endParaRPr>
          </a:p>
          <a:p>
            <a:pPr marL="342900" indent="-342900">
              <a:lnSpc>
                <a:spcPct val="105000"/>
              </a:lnSpc>
              <a:spcBef>
                <a:spcPts val="1800"/>
              </a:spcBef>
              <a:buFontTx/>
              <a:buAutoNum type="arabicPeriod"/>
            </a:pPr>
            <a:r>
              <a:rPr lang="ru-RU" sz="2000" dirty="0">
                <a:ea typeface="IBM Plex Sans" charset="0"/>
                <a:cs typeface="IBM Plex Sans" charset="0"/>
              </a:rPr>
              <a:t>Затем в опции </a:t>
            </a:r>
            <a:r>
              <a:rPr lang="en-US" sz="2000" dirty="0">
                <a:ea typeface="IBM Plex Sans" charset="0"/>
                <a:cs typeface="IBM Plex Sans" charset="0"/>
              </a:rPr>
              <a:t>”Dialog” </a:t>
            </a:r>
            <a:r>
              <a:rPr lang="ru-RU" sz="2000" dirty="0">
                <a:ea typeface="IBM Plex Sans" charset="0"/>
                <a:cs typeface="IBM Plex Sans" charset="0"/>
              </a:rPr>
              <a:t>требуется создать узел, в котором в поле </a:t>
            </a:r>
            <a:r>
              <a:rPr lang="en-US" sz="2000" dirty="0">
                <a:ea typeface="IBM Plex Sans" charset="0"/>
                <a:cs typeface="IBM Plex Sans" charset="0"/>
              </a:rPr>
              <a:t>“</a:t>
            </a:r>
            <a:r>
              <a:rPr lang="en-US" sz="2000" dirty="0"/>
              <a:t>If assistant recognizes</a:t>
            </a:r>
            <a:r>
              <a:rPr lang="en-US" sz="2000" dirty="0">
                <a:ea typeface="IBM Plex Sans" charset="0"/>
                <a:cs typeface="IBM Plex Sans" charset="0"/>
              </a:rPr>
              <a:t>” </a:t>
            </a:r>
            <a:r>
              <a:rPr lang="ru-RU" sz="2000" dirty="0">
                <a:ea typeface="IBM Plex Sans" charset="0"/>
                <a:cs typeface="IBM Plex Sans" charset="0"/>
              </a:rPr>
              <a:t>добавить </a:t>
            </a:r>
            <a:r>
              <a:rPr lang="en-US" sz="2000" dirty="0">
                <a:ea typeface="IBM Plex Sans" charset="0"/>
                <a:cs typeface="IBM Plex Sans" charset="0"/>
              </a:rPr>
              <a:t>#</a:t>
            </a:r>
            <a:r>
              <a:rPr lang="ru-RU" sz="2000" dirty="0" err="1">
                <a:ea typeface="IBM Plex Sans" charset="0"/>
                <a:cs typeface="IBM Plex Sans" charset="0"/>
              </a:rPr>
              <a:t>как_дела</a:t>
            </a:r>
            <a:r>
              <a:rPr lang="ru-RU" sz="2000" dirty="0">
                <a:ea typeface="IBM Plex Sans" charset="0"/>
                <a:cs typeface="IBM Plex Sans" charset="0"/>
              </a:rPr>
              <a:t>. И, наконец, указать, что должен ответить бот.</a:t>
            </a:r>
          </a:p>
          <a:p>
            <a:pPr marL="342900" indent="-342900">
              <a:lnSpc>
                <a:spcPct val="105000"/>
              </a:lnSpc>
              <a:spcBef>
                <a:spcPts val="1800"/>
              </a:spcBef>
              <a:buAutoNum type="arabicPeriod"/>
            </a:pPr>
            <a:r>
              <a:rPr lang="ru-RU" sz="2000" dirty="0">
                <a:ea typeface="IBM Plex Sans" charset="0"/>
                <a:cs typeface="IBM Plex Sans" charset="0"/>
              </a:rPr>
              <a:t>Готово! Бот научился распознавать простые фразы и отвечать так, как нужно. Таким образом можно управлять диалогом.</a:t>
            </a:r>
            <a:endParaRPr lang="en-RU" sz="2000" dirty="0" err="1">
              <a:ea typeface="IBM Plex Sans" charset="0"/>
              <a:cs typeface="IBM Plex Sans" charset="0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55739F-9C4F-F749-A226-1BEEE7F98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108" y="1557535"/>
            <a:ext cx="2646135" cy="308368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46C1CD4-BF87-5F4E-B025-B622397793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9096" y="6043172"/>
            <a:ext cx="4018212" cy="152532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FB9613-726C-B845-8E8A-2778B8C80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1320" y="3892276"/>
            <a:ext cx="4649108" cy="376752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2" name="Bent Arrow 21">
            <a:extLst>
              <a:ext uri="{FF2B5EF4-FFF2-40B4-BE49-F238E27FC236}">
                <a16:creationId xmlns:a16="http://schemas.microsoft.com/office/drawing/2014/main" id="{FE3A47F6-E338-464A-B7F4-173CB62237C5}"/>
              </a:ext>
            </a:extLst>
          </p:cNvPr>
          <p:cNvSpPr/>
          <p:nvPr/>
        </p:nvSpPr>
        <p:spPr>
          <a:xfrm rot="5400000">
            <a:off x="10680192" y="2816352"/>
            <a:ext cx="813816" cy="86868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9881A1A7-4601-A34F-A5A3-4A7724AC8894}"/>
              </a:ext>
            </a:extLst>
          </p:cNvPr>
          <p:cNvSpPr/>
          <p:nvPr/>
        </p:nvSpPr>
        <p:spPr>
          <a:xfrm>
            <a:off x="9176098" y="6429749"/>
            <a:ext cx="978408" cy="48463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4D0F54-AB35-934B-BCE3-B2CC0B35999D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608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9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Создание сложных условий</a:t>
            </a:r>
            <a:endParaRPr lang="en-US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11991-066C-FC45-84B5-25B32C7FCC12}"/>
              </a:ext>
            </a:extLst>
          </p:cNvPr>
          <p:cNvSpPr txBox="1"/>
          <p:nvPr/>
        </p:nvSpPr>
        <p:spPr>
          <a:xfrm>
            <a:off x="502661" y="1645920"/>
            <a:ext cx="5166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При работе с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IBM Watson Assistant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можно задавать различные условия перехода к нужным узлам. Например, если человек хочет кредитную карту, а не дебетовую, диалог пойдёт по определённой ветке.</a:t>
            </a:r>
          </a:p>
          <a:p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Также условия можно комбинировать и настраивать: диалог может пойти по нужной ветке в случае одновременного совпадения нескольких условий или если хотя бы одно условие из нескольких выполнено.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4972C-0D53-2B43-9EC0-C1BDE6B7E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6407" y="5842772"/>
            <a:ext cx="6812539" cy="105884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6F9BC1-87CC-1A4C-948D-130EF09419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9558" y="2178298"/>
            <a:ext cx="3006239" cy="11430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A334E3-7D16-D241-A2F3-5A9A185D3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6407" y="4033009"/>
            <a:ext cx="6812539" cy="109810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DD21F4-8080-B146-AACB-31DC3E183B5C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24046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3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Создание сложных условий</a:t>
            </a: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992EA-ACB5-824D-85DB-292E21D50D9E}"/>
              </a:ext>
            </a:extLst>
          </p:cNvPr>
          <p:cNvSpPr txBox="1"/>
          <p:nvPr/>
        </p:nvSpPr>
        <p:spPr>
          <a:xfrm>
            <a:off x="132883" y="1554480"/>
            <a:ext cx="7045081" cy="4274119"/>
          </a:xfrm>
          <a:prstGeom prst="rect">
            <a:avLst/>
          </a:prstGeom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lnSpc>
                <a:spcPct val="105000"/>
              </a:lnSpc>
              <a:spcBef>
                <a:spcPts val="1200"/>
              </a:spcBef>
              <a:buAutoNum type="arabicPeriod"/>
            </a:pPr>
            <a:r>
              <a:rPr lang="ru-RU" sz="2000" dirty="0">
                <a:ea typeface="IBM Plex Sans" charset="0"/>
                <a:cs typeface="IBM Plex Sans" charset="0"/>
              </a:rPr>
              <a:t>Нужно научить бота в зависимости от введённой пользователем информации идти по разным веткам диалога. Для этого в опции</a:t>
            </a:r>
            <a:r>
              <a:rPr lang="en-US" sz="2000" dirty="0">
                <a:ea typeface="IBM Plex Sans" charset="0"/>
                <a:cs typeface="IBM Plex Sans" charset="0"/>
              </a:rPr>
              <a:t> “Entities” </a:t>
            </a:r>
            <a:r>
              <a:rPr lang="ru-RU" sz="2000" dirty="0">
                <a:ea typeface="IBM Plex Sans" charset="0"/>
                <a:cs typeface="IBM Plex Sans" charset="0"/>
              </a:rPr>
              <a:t>необходимо создать </a:t>
            </a:r>
            <a:r>
              <a:rPr lang="en-US" sz="2000" dirty="0">
                <a:ea typeface="IBM Plex Sans" charset="0"/>
                <a:cs typeface="IBM Plex Sans" charset="0"/>
              </a:rPr>
              <a:t>Entity</a:t>
            </a:r>
            <a:r>
              <a:rPr lang="ru-RU" sz="2000" dirty="0">
                <a:ea typeface="IBM Plex Sans" charset="0"/>
                <a:cs typeface="IBM Plex Sans" charset="0"/>
              </a:rPr>
              <a:t> </a:t>
            </a:r>
            <a:r>
              <a:rPr lang="en-US" sz="2000" dirty="0">
                <a:ea typeface="IBM Plex Sans" charset="0"/>
                <a:cs typeface="IBM Plex Sans" charset="0"/>
              </a:rPr>
              <a:t>@</a:t>
            </a:r>
            <a:r>
              <a:rPr lang="ru-RU" sz="2000" dirty="0">
                <a:ea typeface="IBM Plex Sans" charset="0"/>
                <a:cs typeface="IBM Plex Sans" charset="0"/>
              </a:rPr>
              <a:t>настроение</a:t>
            </a:r>
            <a:r>
              <a:rPr lang="en-US" sz="2000" dirty="0">
                <a:ea typeface="IBM Plex Sans" charset="0"/>
                <a:cs typeface="IBM Plex Sans" charset="0"/>
              </a:rPr>
              <a:t> c </a:t>
            </a:r>
            <a:r>
              <a:rPr lang="ru-RU" sz="2000" dirty="0">
                <a:ea typeface="IBM Plex Sans" charset="0"/>
                <a:cs typeface="IBM Plex Sans" charset="0"/>
              </a:rPr>
              <a:t>такими параметрами:</a:t>
            </a:r>
          </a:p>
          <a:p>
            <a:pPr marL="342900" indent="-342900">
              <a:lnSpc>
                <a:spcPct val="105000"/>
              </a:lnSpc>
              <a:spcBef>
                <a:spcPts val="1200"/>
              </a:spcBef>
              <a:buAutoNum type="arabicPeriod"/>
            </a:pPr>
            <a:r>
              <a:rPr lang="ru-RU" sz="2000" dirty="0">
                <a:ea typeface="IBM Plex Sans" charset="0"/>
                <a:cs typeface="IBM Plex Sans" charset="0"/>
              </a:rPr>
              <a:t>Теперь в узле #</a:t>
            </a:r>
            <a:r>
              <a:rPr lang="ru-RU" sz="2000" dirty="0" err="1">
                <a:ea typeface="IBM Plex Sans" charset="0"/>
                <a:cs typeface="IBM Plex Sans" charset="0"/>
              </a:rPr>
              <a:t>как_дела</a:t>
            </a:r>
            <a:r>
              <a:rPr lang="en-US" sz="2000" dirty="0">
                <a:ea typeface="IBM Plex Sans" charset="0"/>
                <a:cs typeface="IBM Plex Sans" charset="0"/>
              </a:rPr>
              <a:t> </a:t>
            </a:r>
            <a:r>
              <a:rPr lang="ru-RU" sz="2000" dirty="0">
                <a:ea typeface="IBM Plex Sans" charset="0"/>
                <a:cs typeface="IBM Plex Sans" charset="0"/>
              </a:rPr>
              <a:t>установить </a:t>
            </a:r>
            <a:r>
              <a:rPr lang="en-US" sz="2000" dirty="0">
                <a:ea typeface="IBM Plex Sans" charset="0"/>
                <a:cs typeface="IBM Plex Sans" charset="0"/>
              </a:rPr>
              <a:t>“</a:t>
            </a:r>
            <a:r>
              <a:rPr lang="en-US" sz="2000" dirty="0"/>
              <a:t>Then assistant should</a:t>
            </a:r>
            <a:r>
              <a:rPr lang="ru-RU" sz="2000" dirty="0"/>
              <a:t> </a:t>
            </a:r>
            <a:r>
              <a:rPr lang="en-US" sz="2000" dirty="0"/>
              <a:t>skip user input</a:t>
            </a:r>
            <a:r>
              <a:rPr lang="ru-RU" sz="2000" dirty="0"/>
              <a:t> </a:t>
            </a:r>
            <a:r>
              <a:rPr lang="en-US" sz="2000" dirty="0"/>
              <a:t>and evaluate child nodes”, </a:t>
            </a:r>
            <a:r>
              <a:rPr lang="ru-RU" sz="2000" dirty="0"/>
              <a:t>а также создать </a:t>
            </a:r>
            <a:r>
              <a:rPr lang="ru-RU" sz="2000" dirty="0">
                <a:ea typeface="IBM Plex Sans" charset="0"/>
                <a:cs typeface="IBM Plex Sans" charset="0"/>
              </a:rPr>
              <a:t>2 новых </a:t>
            </a:r>
            <a:r>
              <a:rPr lang="ru-RU" sz="2000" dirty="0" err="1">
                <a:ea typeface="IBM Plex Sans" charset="0"/>
                <a:cs typeface="IBM Plex Sans" charset="0"/>
              </a:rPr>
              <a:t>подузла</a:t>
            </a:r>
            <a:r>
              <a:rPr lang="ru-RU" sz="2000" dirty="0">
                <a:ea typeface="IBM Plex Sans" charset="0"/>
                <a:cs typeface="IBM Plex Sans" charset="0"/>
              </a:rPr>
              <a:t>: для хорошего и плохого настроений. В каждом из них добавим условие для </a:t>
            </a:r>
            <a:r>
              <a:rPr lang="en-US" sz="2000" dirty="0">
                <a:ea typeface="IBM Plex Sans" charset="0"/>
                <a:cs typeface="IBM Plex Sans" charset="0"/>
              </a:rPr>
              <a:t>“</a:t>
            </a:r>
            <a:r>
              <a:rPr lang="en-US" sz="2000" dirty="0"/>
              <a:t>If assistant recognizes</a:t>
            </a:r>
            <a:r>
              <a:rPr lang="en-US" sz="2000" dirty="0">
                <a:ea typeface="IBM Plex Sans" charset="0"/>
                <a:cs typeface="IBM Plex Sans" charset="0"/>
              </a:rPr>
              <a:t>”: </a:t>
            </a:r>
            <a:r>
              <a:rPr lang="ru-RU" sz="2000" dirty="0">
                <a:ea typeface="IBM Plex Sans" charset="0"/>
                <a:cs typeface="IBM Plex Sans" charset="0"/>
              </a:rPr>
              <a:t>@</a:t>
            </a:r>
            <a:r>
              <a:rPr lang="ru-RU" sz="2000" dirty="0" err="1">
                <a:ea typeface="IBM Plex Sans" charset="0"/>
                <a:cs typeface="IBM Plex Sans" charset="0"/>
              </a:rPr>
              <a:t>настроение:хорошо</a:t>
            </a:r>
            <a:r>
              <a:rPr lang="en-US" sz="2000" dirty="0">
                <a:ea typeface="IBM Plex Sans" charset="0"/>
                <a:cs typeface="IBM Plex Sans" charset="0"/>
              </a:rPr>
              <a:t> </a:t>
            </a:r>
            <a:r>
              <a:rPr lang="ru-RU" sz="2000" dirty="0">
                <a:ea typeface="IBM Plex Sans" charset="0"/>
                <a:cs typeface="IBM Plex Sans" charset="0"/>
              </a:rPr>
              <a:t>и @</a:t>
            </a:r>
            <a:r>
              <a:rPr lang="ru-RU" sz="2000" dirty="0" err="1">
                <a:ea typeface="IBM Plex Sans" charset="0"/>
                <a:cs typeface="IBM Plex Sans" charset="0"/>
              </a:rPr>
              <a:t>настроение:плохо</a:t>
            </a:r>
            <a:r>
              <a:rPr lang="ru-RU" sz="2000" dirty="0">
                <a:ea typeface="IBM Plex Sans" charset="0"/>
                <a:cs typeface="IBM Plex Sans" charset="0"/>
              </a:rPr>
              <a:t>. В </a:t>
            </a:r>
            <a:r>
              <a:rPr lang="ru-RU" sz="2000" dirty="0" err="1">
                <a:ea typeface="IBM Plex Sans" charset="0"/>
                <a:cs typeface="IBM Plex Sans" charset="0"/>
              </a:rPr>
              <a:t>подузлы</a:t>
            </a:r>
            <a:r>
              <a:rPr lang="ru-RU" sz="2000" dirty="0">
                <a:ea typeface="IBM Plex Sans" charset="0"/>
                <a:cs typeface="IBM Plex Sans" charset="0"/>
              </a:rPr>
              <a:t> добавим ответы бота.</a:t>
            </a:r>
          </a:p>
          <a:p>
            <a:pPr marL="342900" indent="-342900">
              <a:lnSpc>
                <a:spcPct val="105000"/>
              </a:lnSpc>
              <a:spcBef>
                <a:spcPts val="1200"/>
              </a:spcBef>
              <a:buAutoNum type="arabicPeriod"/>
            </a:pPr>
            <a:r>
              <a:rPr lang="ru-RU" sz="2000" dirty="0">
                <a:ea typeface="IBM Plex Sans" charset="0"/>
                <a:cs typeface="IBM Plex Sans" charset="0"/>
              </a:rPr>
              <a:t>Готово! Теперь диалог может гибко ветвиться в зависимости от условий.</a:t>
            </a:r>
            <a:endParaRPr lang="en-RU" sz="2000" dirty="0" err="1">
              <a:ea typeface="IBM Plex Sans" charset="0"/>
              <a:cs typeface="IBM Plex Sans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BF4CDD-FBB0-6E49-A3A3-A975955EE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920" y="1905629"/>
            <a:ext cx="7218037" cy="115761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2" name="Picture 11" descr="A picture containing tree, bird, flower&#10;&#10;Description automatically generated">
            <a:extLst>
              <a:ext uri="{FF2B5EF4-FFF2-40B4-BE49-F238E27FC236}">
                <a16:creationId xmlns:a16="http://schemas.microsoft.com/office/drawing/2014/main" id="{7AC9E3F6-D79A-7E4D-99DA-3D14AC2563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0480" y="5902064"/>
            <a:ext cx="2797680" cy="191886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B43CE-C853-2449-9D33-DFDE70FE3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8680" y="5917861"/>
            <a:ext cx="2797680" cy="190307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D095DB-2C97-FC4B-9CDA-36CA3D63D6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3782" y="4176121"/>
            <a:ext cx="4846578" cy="353147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9B91732D-6047-C24D-B6B5-7E7EFCB487A5}"/>
              </a:ext>
            </a:extLst>
          </p:cNvPr>
          <p:cNvSpPr/>
          <p:nvPr/>
        </p:nvSpPr>
        <p:spPr>
          <a:xfrm>
            <a:off x="11036808" y="3136392"/>
            <a:ext cx="484632" cy="97840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94BCC598-9AF7-0641-8729-00F983B2E0B5}"/>
              </a:ext>
            </a:extLst>
          </p:cNvPr>
          <p:cNvSpPr/>
          <p:nvPr/>
        </p:nvSpPr>
        <p:spPr>
          <a:xfrm>
            <a:off x="8257032" y="6492240"/>
            <a:ext cx="978408" cy="48463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9D57999-F860-E049-B694-6DDF42740894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865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7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Кнопки</a:t>
            </a: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22B5C-A024-D542-80C0-3B9F8BCE3520}"/>
              </a:ext>
            </a:extLst>
          </p:cNvPr>
          <p:cNvSpPr txBox="1"/>
          <p:nvPr/>
        </p:nvSpPr>
        <p:spPr>
          <a:xfrm>
            <a:off x="502662" y="1592186"/>
            <a:ext cx="5532377" cy="3304623"/>
          </a:xfrm>
          <a:prstGeom prst="rect">
            <a:avLst/>
          </a:prstGeom>
        </p:spPr>
        <p:txBody>
          <a:bodyPr wrap="square" lIns="108000" tIns="54864" rIns="109728" bIns="54864" rtlCol="0">
            <a:spAutoFit/>
          </a:bodyPr>
          <a:lstStyle/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ru-RU" sz="2000" dirty="0">
                <a:ea typeface="IBM Plex Sans" charset="0"/>
                <a:cs typeface="IBM Plex Sans" charset="0"/>
              </a:rPr>
              <a:t>Бывают ситуации, когда лучше не пытаться распознать намерения пользователя, а предоставить ему выбор нужных опций. Для такого случая</a:t>
            </a:r>
            <a:r>
              <a:rPr lang="en-US" sz="2000" dirty="0">
                <a:ea typeface="IBM Plex Sans" charset="0"/>
                <a:cs typeface="IBM Plex Sans" charset="0"/>
              </a:rPr>
              <a:t> </a:t>
            </a:r>
            <a:r>
              <a:rPr lang="ru-RU" sz="2000" dirty="0">
                <a:ea typeface="IBM Plex Sans" charset="0"/>
                <a:cs typeface="IBM Plex Sans" charset="0"/>
              </a:rPr>
              <a:t>в функционале </a:t>
            </a:r>
            <a:r>
              <a:rPr lang="en-US" sz="2000" dirty="0">
                <a:ea typeface="IBM Plex Sans" charset="0"/>
                <a:cs typeface="IBM Plex Sans" charset="0"/>
              </a:rPr>
              <a:t>Watson Assistant </a:t>
            </a:r>
            <a:r>
              <a:rPr lang="ru-RU" sz="2000" dirty="0">
                <a:ea typeface="IBM Plex Sans" charset="0"/>
                <a:cs typeface="IBM Plex Sans" charset="0"/>
              </a:rPr>
              <a:t>предусмотрены </a:t>
            </a:r>
            <a:r>
              <a:rPr lang="en-US" sz="2000" dirty="0">
                <a:ea typeface="IBM Plex Sans" charset="0"/>
                <a:cs typeface="IBM Plex Sans" charset="0"/>
              </a:rPr>
              <a:t>Options.</a:t>
            </a:r>
            <a:endParaRPr lang="ru-RU" sz="2000" dirty="0">
              <a:ea typeface="IBM Plex Sans" charset="0"/>
              <a:cs typeface="IBM Plex Sans" charset="0"/>
            </a:endParaRPr>
          </a:p>
          <a:p>
            <a:pPr>
              <a:lnSpc>
                <a:spcPct val="105000"/>
              </a:lnSpc>
              <a:spcBef>
                <a:spcPts val="1200"/>
              </a:spcBef>
            </a:pPr>
            <a:endParaRPr lang="ru-RU" sz="2000" dirty="0">
              <a:ea typeface="IBM Plex Sans" charset="0"/>
              <a:cs typeface="IBM Plex Sans" charset="0"/>
            </a:endParaRP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ru-RU" sz="2000" dirty="0">
                <a:ea typeface="IBM Plex Sans" charset="0"/>
                <a:cs typeface="IBM Plex Sans" charset="0"/>
              </a:rPr>
              <a:t>С помощью </a:t>
            </a:r>
            <a:r>
              <a:rPr lang="en-US" sz="2000" dirty="0">
                <a:ea typeface="IBM Plex Sans" charset="0"/>
                <a:cs typeface="IBM Plex Sans" charset="0"/>
              </a:rPr>
              <a:t>Options</a:t>
            </a:r>
            <a:r>
              <a:rPr lang="ru-RU" sz="2000" dirty="0">
                <a:ea typeface="IBM Plex Sans" charset="0"/>
                <a:cs typeface="IBM Plex Sans" charset="0"/>
              </a:rPr>
              <a:t> легко сделать кнопки, на которые пользователю нужно просто нажать.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1F8290-3301-994D-961A-34674B2EF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0" y="1675168"/>
            <a:ext cx="5379720" cy="588264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4D89E7-171F-144D-BFBE-7CBF65B092BE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0222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1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Кнопки</a:t>
            </a: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22B5C-A024-D542-80C0-3B9F8BCE3520}"/>
              </a:ext>
            </a:extLst>
          </p:cNvPr>
          <p:cNvSpPr txBox="1"/>
          <p:nvPr/>
        </p:nvSpPr>
        <p:spPr>
          <a:xfrm>
            <a:off x="202508" y="1596194"/>
            <a:ext cx="7112691" cy="2573012"/>
          </a:xfrm>
          <a:prstGeom prst="rect">
            <a:avLst/>
          </a:prstGeom>
        </p:spPr>
        <p:txBody>
          <a:bodyPr wrap="square" lIns="108000" tIns="54864" rIns="109728" bIns="54864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ru-RU" sz="2000" dirty="0">
                <a:ea typeface="IBM Plex Sans" charset="0"/>
                <a:cs typeface="IBM Plex Sans" charset="0"/>
              </a:rPr>
              <a:t>Для этого в узле #</a:t>
            </a:r>
            <a:r>
              <a:rPr lang="ru-RU" sz="2000" dirty="0" err="1">
                <a:ea typeface="IBM Plex Sans" charset="0"/>
                <a:cs typeface="IBM Plex Sans" charset="0"/>
              </a:rPr>
              <a:t>как_дела</a:t>
            </a:r>
            <a:r>
              <a:rPr lang="en-US" sz="2000" dirty="0">
                <a:ea typeface="IBM Plex Sans" charset="0"/>
                <a:cs typeface="IBM Plex Sans" charset="0"/>
              </a:rPr>
              <a:t> </a:t>
            </a:r>
            <a:r>
              <a:rPr lang="ru-RU" sz="2000" dirty="0">
                <a:ea typeface="IBM Plex Sans" charset="0"/>
                <a:cs typeface="IBM Plex Sans" charset="0"/>
              </a:rPr>
              <a:t>в поле </a:t>
            </a:r>
            <a:r>
              <a:rPr lang="en-US" sz="2000" dirty="0">
                <a:ea typeface="IBM Plex Sans" charset="0"/>
                <a:cs typeface="IBM Plex Sans" charset="0"/>
              </a:rPr>
              <a:t>“</a:t>
            </a:r>
            <a:r>
              <a:rPr lang="en-US" sz="2000" dirty="0"/>
              <a:t>Assistant responds”</a:t>
            </a:r>
            <a:r>
              <a:rPr lang="ru-RU" sz="2000" dirty="0"/>
              <a:t> необходимо поменять </a:t>
            </a:r>
            <a:r>
              <a:rPr lang="en-US" sz="2000" dirty="0"/>
              <a:t>Text</a:t>
            </a:r>
            <a:r>
              <a:rPr lang="ru-RU" sz="2000" dirty="0"/>
              <a:t> на</a:t>
            </a:r>
            <a:r>
              <a:rPr lang="en-US" sz="2000" dirty="0"/>
              <a:t> Option</a:t>
            </a:r>
            <a:r>
              <a:rPr lang="ru-RU" sz="2000" dirty="0"/>
              <a:t>. После этого задать вопрос и добавить опции: при нажатии на кнопку </a:t>
            </a:r>
            <a:r>
              <a:rPr lang="en-US" sz="2000" dirty="0"/>
              <a:t>“</a:t>
            </a:r>
            <a:r>
              <a:rPr lang="ru-RU" sz="2000" dirty="0"/>
              <a:t>Ничего</a:t>
            </a:r>
            <a:r>
              <a:rPr lang="en-US" sz="2000" dirty="0"/>
              <a:t>”</a:t>
            </a:r>
            <a:r>
              <a:rPr lang="ru-RU" sz="2000" dirty="0"/>
              <a:t> боту передастся значение </a:t>
            </a:r>
            <a:r>
              <a:rPr lang="en-US" sz="2000" dirty="0"/>
              <a:t>“</a:t>
            </a:r>
            <a:r>
              <a:rPr lang="ru-RU" sz="2000" dirty="0"/>
              <a:t>Хорошо</a:t>
            </a:r>
            <a:r>
              <a:rPr lang="en-US" sz="2000" dirty="0"/>
              <a:t>”</a:t>
            </a:r>
            <a:r>
              <a:rPr lang="ru-RU" sz="2000" dirty="0"/>
              <a:t>, а при </a:t>
            </a:r>
            <a:r>
              <a:rPr lang="en-US" sz="2000" dirty="0"/>
              <a:t>“</a:t>
            </a:r>
            <a:r>
              <a:rPr lang="ru-RU" sz="2000" dirty="0"/>
              <a:t>Так себе</a:t>
            </a:r>
            <a:r>
              <a:rPr lang="en-US" sz="2000" dirty="0"/>
              <a:t>”</a:t>
            </a:r>
            <a:r>
              <a:rPr lang="ru-RU" sz="2000" dirty="0"/>
              <a:t> значение </a:t>
            </a:r>
            <a:r>
              <a:rPr lang="en-US" sz="2000" dirty="0"/>
              <a:t>“</a:t>
            </a:r>
            <a:r>
              <a:rPr lang="ru-RU" sz="2000" dirty="0"/>
              <a:t>Плохо</a:t>
            </a:r>
            <a:r>
              <a:rPr lang="en-US" sz="2000" dirty="0"/>
              <a:t>”</a:t>
            </a:r>
            <a:r>
              <a:rPr lang="ru-RU" sz="2000" dirty="0"/>
              <a:t>.</a:t>
            </a:r>
          </a:p>
          <a:p>
            <a:pPr marL="342900" indent="-342900" fontAlgn="base">
              <a:buAutoNum type="arabicPeriod"/>
            </a:pPr>
            <a:endParaRPr lang="ru-RU" sz="2000" dirty="0"/>
          </a:p>
          <a:p>
            <a:pPr marL="342900" indent="-342900" fontAlgn="base">
              <a:buAutoNum type="arabicPeriod"/>
            </a:pPr>
            <a:r>
              <a:rPr lang="ru-RU" sz="2000" dirty="0">
                <a:ea typeface="IBM Plex Sans" charset="0"/>
                <a:cs typeface="IBM Plex Sans" charset="0"/>
              </a:rPr>
              <a:t>Готово! Теперь пользователю не нужно вводить сообщение с клавиатуры.</a:t>
            </a:r>
            <a:endParaRPr lang="ru-RU" sz="20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013AB-3EFA-FA41-816F-BD9710FB3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172" y="1607369"/>
            <a:ext cx="5778238" cy="347569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96C77-F81B-6545-9BE9-6DE8CF22F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0440" y="4663440"/>
            <a:ext cx="4134201" cy="335460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CA2655-CC42-7045-92C3-FEEA43147946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D9504E96-F7B3-AA49-84D7-F84E2560D8E5}"/>
              </a:ext>
            </a:extLst>
          </p:cNvPr>
          <p:cNvSpPr/>
          <p:nvPr/>
        </p:nvSpPr>
        <p:spPr>
          <a:xfrm rot="10800000">
            <a:off x="8001000" y="5286374"/>
            <a:ext cx="813816" cy="86868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468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5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Слоты</a:t>
            </a:r>
            <a:endParaRPr lang="en-US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11991-066C-FC45-84B5-25B32C7FCC12}"/>
              </a:ext>
            </a:extLst>
          </p:cNvPr>
          <p:cNvSpPr txBox="1"/>
          <p:nvPr/>
        </p:nvSpPr>
        <p:spPr>
          <a:xfrm>
            <a:off x="502662" y="1783080"/>
            <a:ext cx="59438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Слоты - это способ собрать всю информацию, необходимую вашему боту, в одном узле. Не нужно создавать отдельный узел на каждый вопрос. Достаточно перечислить все необходимые вопросы в рамках одного узла.</a:t>
            </a:r>
          </a:p>
          <a:p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Например, можно сразу спросить какие бонусы пользователь хочет видеть у своей карты и в каких категориях он тратит больше.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40895-8C2E-9346-841A-12A21F9EE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0841" y="1595579"/>
            <a:ext cx="6827657" cy="272747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FE6939-AE1C-5149-9703-3A798D1A8D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0840" y="4481727"/>
            <a:ext cx="5825120" cy="343575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CE657C-4524-6041-98EB-05C69A75CB71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7747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9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Слоты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D711D-192C-D042-93F9-7A4BC50198EF}"/>
              </a:ext>
            </a:extLst>
          </p:cNvPr>
          <p:cNvSpPr txBox="1"/>
          <p:nvPr/>
        </p:nvSpPr>
        <p:spPr>
          <a:xfrm>
            <a:off x="502661" y="1678237"/>
            <a:ext cx="7562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Для того, чтобы активировать слоты, в настройках узла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#</a:t>
            </a:r>
            <a:r>
              <a:rPr lang="ru-RU" sz="2000" dirty="0" err="1">
                <a:solidFill>
                  <a:schemeClr val="tx1">
                    <a:alpha val="99000"/>
                  </a:schemeClr>
                </a:solidFill>
              </a:rPr>
              <a:t>как_дела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 нужно включить тумблер напротив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Slots.</a:t>
            </a: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Теперь требуется задать условия, которые мы хотим спросить. В данном случае мы два раза воспользуемся одним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Entity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, потому ответы на наши вопросы будут похожими. Ответы пользователя будут сохраняться в контекстные переменные. На вопрос про дела в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$mood,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а на вопрос про еду в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$food.</a:t>
            </a: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4" name="Picture 3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3089EEF7-1865-364C-88C9-573CC04EF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680" y="1595580"/>
            <a:ext cx="4484499" cy="214476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DB5B51-699D-2E4F-A581-15C4069A7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5313" y="5183702"/>
            <a:ext cx="6093232" cy="238536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4A2D5A-490E-384A-92B1-7893F97CEC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703" y="4968408"/>
            <a:ext cx="5115410" cy="281595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4883CFC5-009E-F346-8352-19E70B99461F}"/>
              </a:ext>
            </a:extLst>
          </p:cNvPr>
          <p:cNvSpPr/>
          <p:nvPr/>
        </p:nvSpPr>
        <p:spPr>
          <a:xfrm>
            <a:off x="10869613" y="3972817"/>
            <a:ext cx="484632" cy="97840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68EF198E-F960-8641-9328-D1F3ACF5D973}"/>
              </a:ext>
            </a:extLst>
          </p:cNvPr>
          <p:cNvSpPr/>
          <p:nvPr/>
        </p:nvSpPr>
        <p:spPr>
          <a:xfrm>
            <a:off x="6537509" y="6134067"/>
            <a:ext cx="978408" cy="48463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7299-434C-4045-AA85-DA398DA760A7}"/>
              </a:ext>
            </a:extLst>
          </p:cNvPr>
          <p:cNvSpPr txBox="1"/>
          <p:nvPr/>
        </p:nvSpPr>
        <p:spPr>
          <a:xfrm>
            <a:off x="-2602523" y="7554351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RU" sz="2000" dirty="0" err="1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A44AD3A-5EB9-AB46-B6A8-04031F8F10F8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2997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4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Слоты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D711D-192C-D042-93F9-7A4BC50198EF}"/>
              </a:ext>
            </a:extLst>
          </p:cNvPr>
          <p:cNvSpPr txBox="1"/>
          <p:nvPr/>
        </p:nvSpPr>
        <p:spPr>
          <a:xfrm>
            <a:off x="502661" y="1668409"/>
            <a:ext cx="64467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Затем надо указать в узлах условия, при которых диалог будет идти в нужную ветку. Здесь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&amp;&amp;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отвечает за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“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И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”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, а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||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за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“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ИЛИ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”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.</a:t>
            </a:r>
          </a:p>
          <a:p>
            <a:pPr marL="342900" indent="-342900">
              <a:buAutoNum type="arabicPeriod" startAt="3"/>
            </a:pP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marL="342900" indent="-342900">
              <a:buFontTx/>
              <a:buAutoNum type="arabicPeriod" startAt="3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Готово! Теперь пользователю придёт текст в зависимости от его ответов.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A7BB51-A3CE-D04A-BC7E-BF1C86C46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6186" y="1648406"/>
            <a:ext cx="3819679" cy="304348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D894FF-35B6-0048-9A47-E93EA8E5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4287" y="4691894"/>
            <a:ext cx="4251933" cy="282293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194E2-F262-8E4B-86D7-52EEED1E0E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1608" y="3926728"/>
            <a:ext cx="2888464" cy="397984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454D3F49-935A-BB47-BA80-1FE34F513655}"/>
              </a:ext>
            </a:extLst>
          </p:cNvPr>
          <p:cNvSpPr/>
          <p:nvPr/>
        </p:nvSpPr>
        <p:spPr>
          <a:xfrm>
            <a:off x="5029200" y="5432018"/>
            <a:ext cx="777536" cy="484632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CDA46E-FABF-6542-928E-EBE47EEF1B1B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76DB4AD7-D766-9348-9461-C47B8D645CD0}"/>
              </a:ext>
            </a:extLst>
          </p:cNvPr>
          <p:cNvSpPr/>
          <p:nvPr/>
        </p:nvSpPr>
        <p:spPr>
          <a:xfrm rot="10800000">
            <a:off x="10615040" y="4990820"/>
            <a:ext cx="813816" cy="86868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1746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9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Вызов внешнего сервиса</a:t>
            </a:r>
            <a:endParaRPr lang="en-US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11991-066C-FC45-84B5-25B32C7FCC12}"/>
              </a:ext>
            </a:extLst>
          </p:cNvPr>
          <p:cNvSpPr txBox="1"/>
          <p:nvPr/>
        </p:nvSpPr>
        <p:spPr>
          <a:xfrm>
            <a:off x="502662" y="1783080"/>
            <a:ext cx="59438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Функционал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Watson Assistant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позволяет выполнять программные вызовы из диалогов посредством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Webhook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.</a:t>
            </a:r>
          </a:p>
          <a:p>
            <a:pPr fontAlgn="base"/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fontAlgn="base"/>
            <a:r>
              <a:rPr lang="en-US" sz="2000" dirty="0"/>
              <a:t>Webhook - </a:t>
            </a:r>
            <a:r>
              <a:rPr lang="ru-RU" sz="2000" dirty="0"/>
              <a:t>это механизм, обращающийся к внешним приложениям, которые выполняют программную функцию.</a:t>
            </a: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fontAlgn="base"/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fontAlgn="base"/>
            <a:r>
              <a:rPr lang="en-US" sz="2000" dirty="0"/>
              <a:t>Webhook </a:t>
            </a:r>
            <a:r>
              <a:rPr lang="ru-RU" sz="2000" dirty="0"/>
              <a:t>собирает данные от пользователя во время разговора и отправляет </a:t>
            </a:r>
            <a:r>
              <a:rPr lang="en-US" sz="2000" dirty="0"/>
              <a:t>POST-</a:t>
            </a:r>
            <a:r>
              <a:rPr lang="ru-RU" sz="2000" dirty="0"/>
              <a:t>запрос к внешнему приложению. Приложение выполняет предопределенное действие и формирует ответ для </a:t>
            </a:r>
            <a:r>
              <a:rPr lang="en-US" sz="2000" dirty="0"/>
              <a:t>Watson Assistant</a:t>
            </a:r>
            <a:r>
              <a:rPr lang="ru-RU" sz="2000" dirty="0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CE657C-4524-6041-98EB-05C69A75CB71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  <p:pic>
        <p:nvPicPr>
          <p:cNvPr id="10" name="Picture 9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0329114-4E98-0A4C-8A28-BA8661878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881" y="1943100"/>
            <a:ext cx="490516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31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351EA4-E146-8E48-B090-7309708D5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37" y="3518886"/>
            <a:ext cx="2066939" cy="23478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6"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Вызов внешнего сервиса на примере банковского </a:t>
            </a:r>
            <a:r>
              <a:rPr lang="en-US" sz="3000" dirty="0"/>
              <a:t>API</a:t>
            </a:r>
            <a:r>
              <a:rPr lang="ru-RU" sz="3000" dirty="0"/>
              <a:t> </a:t>
            </a:r>
            <a:endParaRPr lang="en-US" sz="3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CE657C-4524-6041-98EB-05C69A75CB71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A7EBE-4E60-A44C-AE89-E81D9640A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6286" y="1521460"/>
            <a:ext cx="4787900" cy="66167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EF845B88-2392-5845-8ED1-F5818D05F6E6}"/>
              </a:ext>
            </a:extLst>
          </p:cNvPr>
          <p:cNvSpPr/>
          <p:nvPr/>
        </p:nvSpPr>
        <p:spPr>
          <a:xfrm rot="16200000">
            <a:off x="7972152" y="4006488"/>
            <a:ext cx="484632" cy="70125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8380D-8954-F24C-8143-76C8A0F70EFA}"/>
              </a:ext>
            </a:extLst>
          </p:cNvPr>
          <p:cNvSpPr txBox="1"/>
          <p:nvPr/>
        </p:nvSpPr>
        <p:spPr>
          <a:xfrm>
            <a:off x="207644" y="1447151"/>
            <a:ext cx="9438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реализации информационного сервиса по поиску ближайшего банкомата. </a:t>
            </a:r>
          </a:p>
          <a:p>
            <a:r>
              <a:rPr lang="ru-RU" dirty="0"/>
              <a:t>В данном случае бот обращается к  </a:t>
            </a:r>
            <a:r>
              <a:rPr lang="en-US" dirty="0"/>
              <a:t>API </a:t>
            </a:r>
            <a:r>
              <a:rPr lang="ru-RU" dirty="0"/>
              <a:t>порталу банка, с которого получает полный справочник банкоматов с указанием географических координат и самостоятельно определяет ближайший.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BFC50-CF3C-054F-BFA0-B0DAF7185F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1448" y="3518886"/>
            <a:ext cx="4370872" cy="516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0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C08F22F3-81D1-FD4D-AF48-D66018D4F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7" b="9818"/>
          <a:stretch/>
        </p:blipFill>
        <p:spPr>
          <a:xfrm>
            <a:off x="-45720" y="-87978"/>
            <a:ext cx="14767560" cy="8614692"/>
          </a:xfrm>
          <a:prstGeom prst="rect">
            <a:avLst/>
          </a:prstGeom>
        </p:spPr>
      </p:pic>
      <p:sp>
        <p:nvSpPr>
          <p:cNvPr id="687" name="Circle"/>
          <p:cNvSpPr/>
          <p:nvPr/>
        </p:nvSpPr>
        <p:spPr>
          <a:xfrm>
            <a:off x="-2482648" y="2075383"/>
            <a:ext cx="337160" cy="337160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8" name="Circle"/>
          <p:cNvSpPr/>
          <p:nvPr/>
        </p:nvSpPr>
        <p:spPr>
          <a:xfrm>
            <a:off x="-2482648" y="5707142"/>
            <a:ext cx="337160" cy="337160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9" name="Circle"/>
          <p:cNvSpPr/>
          <p:nvPr/>
        </p:nvSpPr>
        <p:spPr>
          <a:xfrm>
            <a:off x="-987285" y="7523023"/>
            <a:ext cx="337162" cy="337160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1" name="Circle"/>
          <p:cNvSpPr/>
          <p:nvPr/>
        </p:nvSpPr>
        <p:spPr>
          <a:xfrm>
            <a:off x="-2482648" y="259502"/>
            <a:ext cx="337160" cy="337160"/>
          </a:xfrm>
          <a:prstGeom prst="ellipse">
            <a:avLst/>
          </a:prstGeom>
          <a:solidFill>
            <a:srgbClr val="326BF6">
              <a:alpha val="155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3" name="Circle"/>
          <p:cNvSpPr/>
          <p:nvPr/>
        </p:nvSpPr>
        <p:spPr>
          <a:xfrm>
            <a:off x="-987285" y="5707142"/>
            <a:ext cx="337162" cy="337160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4" name="Circle"/>
          <p:cNvSpPr/>
          <p:nvPr/>
        </p:nvSpPr>
        <p:spPr>
          <a:xfrm>
            <a:off x="-987285" y="259502"/>
            <a:ext cx="337162" cy="337160"/>
          </a:xfrm>
          <a:prstGeom prst="ellipse">
            <a:avLst/>
          </a:prstGeom>
          <a:solidFill>
            <a:srgbClr val="326BF6">
              <a:alpha val="4581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5" name="Circle"/>
          <p:cNvSpPr/>
          <p:nvPr/>
        </p:nvSpPr>
        <p:spPr>
          <a:xfrm>
            <a:off x="-987285" y="3891261"/>
            <a:ext cx="337162" cy="337162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7" name="Circle"/>
          <p:cNvSpPr/>
          <p:nvPr/>
        </p:nvSpPr>
        <p:spPr>
          <a:xfrm>
            <a:off x="-987285" y="2075383"/>
            <a:ext cx="337162" cy="337160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0" name="Circle"/>
          <p:cNvSpPr/>
          <p:nvPr/>
        </p:nvSpPr>
        <p:spPr>
          <a:xfrm>
            <a:off x="-2482648" y="3891261"/>
            <a:ext cx="337160" cy="337162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4" name="Circle"/>
          <p:cNvSpPr/>
          <p:nvPr/>
        </p:nvSpPr>
        <p:spPr>
          <a:xfrm>
            <a:off x="-2482648" y="7523023"/>
            <a:ext cx="337160" cy="337160"/>
          </a:xfrm>
          <a:prstGeom prst="ellipse">
            <a:avLst/>
          </a:prstGeom>
          <a:solidFill>
            <a:srgbClr val="326BF6">
              <a:alpha val="523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95301" hangingPunct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05" name="Watson Assistant"/>
          <p:cNvSpPr txBox="1"/>
          <p:nvPr/>
        </p:nvSpPr>
        <p:spPr>
          <a:xfrm>
            <a:off x="441960" y="227516"/>
            <a:ext cx="4580421" cy="659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defTabSz="731520" hangingPunct="0">
              <a:lnSpc>
                <a:spcPct val="90000"/>
              </a:lnSpc>
              <a:defRPr sz="7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4320" b="1" kern="0" dirty="0">
                <a:solidFill>
                  <a:srgbClr val="9971F7"/>
                </a:solidFill>
                <a:latin typeface="IBM Plex Sans"/>
                <a:sym typeface="IBM Plex Sans"/>
              </a:rPr>
              <a:t>Watson</a:t>
            </a:r>
            <a:r>
              <a:rPr sz="4320" b="1" kern="0" dirty="0">
                <a:solidFill>
                  <a:srgbClr val="FFFFFF"/>
                </a:solidFill>
                <a:latin typeface="IBM Plex Sans"/>
                <a:sym typeface="IBM Plex Sans"/>
              </a:rPr>
              <a:t> </a:t>
            </a:r>
            <a:r>
              <a:rPr sz="4320" kern="0" dirty="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Assistant</a:t>
            </a:r>
          </a:p>
        </p:txBody>
      </p:sp>
      <p:sp>
        <p:nvSpPr>
          <p:cNvPr id="753" name="IBM Watson"/>
          <p:cNvSpPr txBox="1"/>
          <p:nvPr/>
        </p:nvSpPr>
        <p:spPr>
          <a:xfrm>
            <a:off x="13693316" y="7936432"/>
            <a:ext cx="848630" cy="21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defTabSz="731520" hangingPunct="0">
              <a:lnSpc>
                <a:spcPct val="90000"/>
              </a:lnSpc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80" kern="0" dirty="0">
                <a:solidFill>
                  <a:srgbClr val="FFFFFF"/>
                </a:solidFill>
                <a:latin typeface="IBM Plex Sans"/>
                <a:sym typeface="IBM Plex Sans"/>
              </a:rPr>
              <a:t>IBM</a:t>
            </a:r>
            <a:r>
              <a:rPr sz="1080" b="1" kern="0" dirty="0">
                <a:solidFill>
                  <a:srgbClr val="FFFFFF"/>
                </a:solidFill>
                <a:latin typeface="IBM Plex Sans"/>
                <a:sym typeface="IBM Plex Sans"/>
              </a:rPr>
              <a:t> Watson</a:t>
            </a:r>
          </a:p>
        </p:txBody>
      </p:sp>
      <p:sp>
        <p:nvSpPr>
          <p:cNvPr id="16" name="is the AI-powered foundation of these smart customer experiences.">
            <a:extLst>
              <a:ext uri="{FF2B5EF4-FFF2-40B4-BE49-F238E27FC236}">
                <a16:creationId xmlns:a16="http://schemas.microsoft.com/office/drawing/2014/main" id="{2AADB510-F50A-5D42-9C11-6B68B528AE39}"/>
              </a:ext>
            </a:extLst>
          </p:cNvPr>
          <p:cNvSpPr txBox="1"/>
          <p:nvPr/>
        </p:nvSpPr>
        <p:spPr>
          <a:xfrm>
            <a:off x="449428" y="834417"/>
            <a:ext cx="13018628" cy="53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defTabSz="495301" hangingPunct="0">
              <a:defRPr sz="5100" b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ru-RU" sz="3061" kern="0" dirty="0">
                <a:solidFill>
                  <a:srgbClr val="FFFFFF"/>
                </a:solidFill>
                <a:latin typeface="IBM Plex Sans"/>
                <a:sym typeface="IBM Plex Sans"/>
              </a:rPr>
              <a:t>Это основанная на </a:t>
            </a:r>
            <a:r>
              <a:rPr lang="ru-RU" sz="3061" b="1" kern="0" dirty="0">
                <a:solidFill>
                  <a:srgbClr val="9971F7"/>
                </a:solidFill>
                <a:latin typeface="IBM Plex Sans"/>
                <a:sym typeface="IBM Plex Sans"/>
              </a:rPr>
              <a:t>ИИ</a:t>
            </a:r>
            <a:r>
              <a:rPr sz="3061" kern="0" dirty="0">
                <a:solidFill>
                  <a:srgbClr val="FFFFFF"/>
                </a:solidFill>
                <a:latin typeface="IBM Plex Sans"/>
                <a:sym typeface="IBM Plex Sans"/>
              </a:rPr>
              <a:t>-</a:t>
            </a:r>
            <a:r>
              <a:rPr lang="ru-RU" sz="3061" kern="0" dirty="0">
                <a:solidFill>
                  <a:srgbClr val="FFFFFF"/>
                </a:solidFill>
                <a:latin typeface="IBM Plex Sans"/>
                <a:sym typeface="IBM Plex Sans"/>
              </a:rPr>
              <a:t> платформа</a:t>
            </a:r>
            <a:r>
              <a:rPr sz="3061" kern="0" dirty="0">
                <a:solidFill>
                  <a:srgbClr val="FFFFFF"/>
                </a:solidFill>
                <a:latin typeface="IBM Plex Sans"/>
                <a:sym typeface="IBM Plex Sans"/>
              </a:rPr>
              <a:t> </a:t>
            </a:r>
            <a:r>
              <a:rPr lang="ru-RU" sz="3061" b="1" kern="0" dirty="0">
                <a:solidFill>
                  <a:srgbClr val="9971F7"/>
                </a:solidFill>
                <a:latin typeface="IBM Plex Sans"/>
                <a:sym typeface="IBM Plex Sans"/>
              </a:rPr>
              <a:t>умного</a:t>
            </a:r>
            <a:r>
              <a:rPr sz="3061" kern="0" dirty="0">
                <a:solidFill>
                  <a:srgbClr val="FFFFFF"/>
                </a:solidFill>
                <a:latin typeface="IBM Plex Sans"/>
                <a:sym typeface="IBM Plex Sans"/>
              </a:rPr>
              <a:t> </a:t>
            </a:r>
            <a:r>
              <a:rPr lang="ru-RU" sz="3061" kern="0" dirty="0">
                <a:solidFill>
                  <a:srgbClr val="FFFFFF"/>
                </a:solidFill>
                <a:latin typeface="IBM Plex Sans"/>
                <a:sym typeface="IBM Plex Sans"/>
              </a:rPr>
              <a:t>пользовательского опыта</a:t>
            </a:r>
            <a:r>
              <a:rPr sz="3061" kern="0" dirty="0">
                <a:solidFill>
                  <a:srgbClr val="FFFFFF"/>
                </a:solidFill>
                <a:latin typeface="IBM Plex Sans"/>
                <a:sym typeface="IBM Plex San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87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fill="hold" tmFilter="0, 0; .2, .5; .8, .5; 1, 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6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 fill="hold" tmFilter="0, 0; .2, .5; .8, .5; 1, 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50" autoRev="1" fill="hold"/>
                                        <p:tgtEl>
                                          <p:spTgt spid="6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 fill="hold" tmFilter="0, 0; .2, .5; .8, .5; 1, 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50" autoRev="1" fill="hold"/>
                                        <p:tgtEl>
                                          <p:spTgt spid="6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 fill="hold" tmFilter="0, 0; .2, .5; .8, .5; 1, 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" autoRev="1" fill="hold"/>
                                        <p:tgtEl>
                                          <p:spTgt spid="6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 fill="hold" tmFilter="0, 0; .2, .5; .8, .5; 1, 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" autoRev="1" fill="hold"/>
                                        <p:tgtEl>
                                          <p:spTgt spid="7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 fill="hold" tmFilter="0, 0; .2, .5; .8, .5; 1, 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" autoRev="1" fill="hold"/>
                                        <p:tgtEl>
                                          <p:spTgt spid="6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 fill="hold" tmFilter="0, 0; .2, .5; .8, .5; 1, 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" autoRev="1" fill="hold"/>
                                        <p:tgtEl>
                                          <p:spTgt spid="6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 fill="hold" tmFilter="0, 0; .2, .5; .8, .5; 1, 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50" autoRev="1" fill="hold"/>
                                        <p:tgtEl>
                                          <p:spTgt spid="6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 fill="hold" tmFilter="0, 0; .2, .5; .8, .5; 1, 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50" autoRev="1" fill="hold"/>
                                        <p:tgtEl>
                                          <p:spTgt spid="7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 fill="hold" tmFilter="0, 0; .2, .5; .8, .5; 1, 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50" autoRev="1" fill="hold"/>
                                        <p:tgtEl>
                                          <p:spTgt spid="6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 advAuto="0"/>
      <p:bldP spid="688" grpId="0" animBg="1" advAuto="0"/>
      <p:bldP spid="689" grpId="0" animBg="1" advAuto="0"/>
      <p:bldP spid="691" grpId="0" animBg="1" advAuto="0"/>
      <p:bldP spid="693" grpId="0" animBg="1" advAuto="0"/>
      <p:bldP spid="694" grpId="0" animBg="1" advAuto="0"/>
      <p:bldP spid="695" grpId="0" animBg="1" advAuto="0"/>
      <p:bldP spid="697" grpId="0" animBg="1" advAuto="0"/>
      <p:bldP spid="700" grpId="0" animBg="1" advAuto="0"/>
      <p:bldP spid="704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1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Вызов внешнего сервиса</a:t>
            </a:r>
            <a:endParaRPr lang="en-US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11991-066C-FC45-84B5-25B32C7FCC12}"/>
              </a:ext>
            </a:extLst>
          </p:cNvPr>
          <p:cNvSpPr txBox="1"/>
          <p:nvPr/>
        </p:nvSpPr>
        <p:spPr>
          <a:xfrm>
            <a:off x="427198" y="1655166"/>
            <a:ext cx="5943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AutoNum type="arabicPeriod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Для того, чтобы активировать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Webhooks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, в настройках узла нужно включить тумблер напротив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Webhooks.</a:t>
            </a: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marL="457200" indent="-457200" fontAlgn="base">
              <a:buAutoNum type="arabicPeriod"/>
            </a:pP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457200" indent="-457200" fontAlgn="base">
              <a:buAutoNum type="arabicPeriod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Далее в настройках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Webhooks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необходимо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URL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приложения, которому будет отправляться запрос.</a:t>
            </a:r>
          </a:p>
          <a:p>
            <a:pPr marL="457200" indent="-457200" fontAlgn="base">
              <a:buAutoNum type="arabicPeriod"/>
            </a:pP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marL="457200" indent="-457200" fontAlgn="base">
              <a:buAutoNum type="arabicPeriod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В зависимости от приложения необходимо также предоставить дополнительные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HTTP 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заголовки. В примере: заголовок авторизации.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CE657C-4524-6041-98EB-05C69A75CB71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A1C85-33EA-794E-A7BB-A34866646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549825"/>
            <a:ext cx="7413222" cy="1896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2C398-E0BF-3A41-8550-96693AE31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7702" y="4671798"/>
            <a:ext cx="5303520" cy="2928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FBD5C-421F-7D40-90FB-E62E54F00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2452" y="5568732"/>
            <a:ext cx="5074920" cy="2031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F4E14BAF-AB1C-E645-9C38-0D63EF436F81}"/>
              </a:ext>
            </a:extLst>
          </p:cNvPr>
          <p:cNvSpPr/>
          <p:nvPr/>
        </p:nvSpPr>
        <p:spPr>
          <a:xfrm rot="18917425">
            <a:off x="10838216" y="3569810"/>
            <a:ext cx="484632" cy="97840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74906AC-1F80-A74C-96B8-ACACAB0D301F}"/>
              </a:ext>
            </a:extLst>
          </p:cNvPr>
          <p:cNvSpPr/>
          <p:nvPr/>
        </p:nvSpPr>
        <p:spPr>
          <a:xfrm rot="5400000">
            <a:off x="7990221" y="6095466"/>
            <a:ext cx="484632" cy="97840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353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6EFBE0-95E6-A34F-AEC1-F7C281ECB961}"/>
              </a:ext>
            </a:extLst>
          </p:cNvPr>
          <p:cNvSpPr/>
          <p:nvPr/>
        </p:nvSpPr>
        <p:spPr>
          <a:xfrm>
            <a:off x="-30234" y="-8130"/>
            <a:ext cx="14660633" cy="1412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837583"/>
            <a:ext cx="13386959" cy="387695"/>
          </a:xfrm>
        </p:spPr>
        <p:txBody>
          <a:bodyPr/>
          <a:lstStyle/>
          <a:p>
            <a:r>
              <a:rPr lang="ru-RU" sz="3000" dirty="0"/>
              <a:t>Вызов внешнего сервиса</a:t>
            </a:r>
            <a:endParaRPr lang="en-US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11991-066C-FC45-84B5-25B32C7FCC12}"/>
              </a:ext>
            </a:extLst>
          </p:cNvPr>
          <p:cNvSpPr txBox="1"/>
          <p:nvPr/>
        </p:nvSpPr>
        <p:spPr>
          <a:xfrm>
            <a:off x="388867" y="1677457"/>
            <a:ext cx="59438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 startAt="4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Теперь нужно узнать желание пользователя и сохранить эту информацию (на данном примере сохраняем в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$currency).</a:t>
            </a: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marL="457200" indent="-457200" fontAlgn="base">
              <a:buAutoNum type="arabicPeriod" startAt="4"/>
            </a:pP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marL="457200" indent="-457200" fontAlgn="base">
              <a:buFont typeface="+mj-lt"/>
              <a:buAutoNum type="arabicPeriod" startAt="4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Затем в окне </a:t>
            </a: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”Then callout to my webhook”</a:t>
            </a: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 необходимо указать переменную, значение которой вместе с ключом передадутся внешнему сервису.</a:t>
            </a:r>
          </a:p>
          <a:p>
            <a:pPr marL="457200" indent="-457200" fontAlgn="base">
              <a:buAutoNum type="arabicPeriod" startAt="4"/>
            </a:pPr>
            <a:endParaRPr lang="ru-RU" sz="2000" dirty="0">
              <a:solidFill>
                <a:schemeClr val="tx1">
                  <a:alpha val="99000"/>
                </a:schemeClr>
              </a:solidFill>
            </a:endParaRPr>
          </a:p>
          <a:p>
            <a:pPr marL="457200" indent="-457200" fontAlgn="base">
              <a:buAutoNum type="arabicPeriod" startAt="4"/>
            </a:pPr>
            <a:r>
              <a:rPr lang="ru-RU" sz="2000" dirty="0">
                <a:solidFill>
                  <a:schemeClr val="tx1">
                    <a:alpha val="99000"/>
                  </a:schemeClr>
                </a:solidFill>
              </a:rPr>
              <a:t>Готово! Теперь бот ответит в зависимости от поступившей обратно информации.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CE657C-4524-6041-98EB-05C69A75CB71}"/>
              </a:ext>
            </a:extLst>
          </p:cNvPr>
          <p:cNvSpPr txBox="1">
            <a:spLocks/>
          </p:cNvSpPr>
          <p:nvPr/>
        </p:nvSpPr>
        <p:spPr>
          <a:xfrm>
            <a:off x="502662" y="242974"/>
            <a:ext cx="8914501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02E136-AB23-184F-9B86-46D3832C83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827" y="5279731"/>
            <a:ext cx="4156255" cy="2706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F16755-B88E-714F-9916-3787877873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4704" y="4659318"/>
            <a:ext cx="6305161" cy="1915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381C8E-B28C-414F-9048-43BE5D2341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1655165"/>
            <a:ext cx="7333265" cy="1915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D84D1535-A58E-A749-A347-0DAFD588EAF9}"/>
              </a:ext>
            </a:extLst>
          </p:cNvPr>
          <p:cNvSpPr/>
          <p:nvPr/>
        </p:nvSpPr>
        <p:spPr>
          <a:xfrm rot="18917425">
            <a:off x="10510915" y="3625596"/>
            <a:ext cx="484632" cy="97840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A0FF4B99-673E-DE4A-9EAC-860191C7D996}"/>
              </a:ext>
            </a:extLst>
          </p:cNvPr>
          <p:cNvSpPr/>
          <p:nvPr/>
        </p:nvSpPr>
        <p:spPr>
          <a:xfrm rot="10800000">
            <a:off x="8114704" y="6957677"/>
            <a:ext cx="813816" cy="86868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RU" sz="20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810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B51C04-FC1D-D94E-8879-AB67C8D4B196}"/>
              </a:ext>
            </a:extLst>
          </p:cNvPr>
          <p:cNvSpPr/>
          <p:nvPr/>
        </p:nvSpPr>
        <p:spPr>
          <a:xfrm>
            <a:off x="-30234" y="-8131"/>
            <a:ext cx="14660633" cy="13375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9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46035-A2B4-F943-BBAB-449E106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0" y="750080"/>
            <a:ext cx="14091923" cy="387798"/>
          </a:xfrm>
        </p:spPr>
        <p:txBody>
          <a:bodyPr/>
          <a:lstStyle/>
          <a:p>
            <a:r>
              <a:rPr lang="ru-RU" sz="2800" dirty="0"/>
              <a:t>Текстовая аналитика</a:t>
            </a:r>
            <a:endParaRPr lang="en-US" sz="2800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6BD94E90-D050-AA45-8F17-EEAE77B5F9FB}"/>
              </a:ext>
            </a:extLst>
          </p:cNvPr>
          <p:cNvSpPr txBox="1">
            <a:spLocks/>
          </p:cNvSpPr>
          <p:nvPr/>
        </p:nvSpPr>
        <p:spPr>
          <a:xfrm>
            <a:off x="12543827" y="7858640"/>
            <a:ext cx="2086574" cy="246662"/>
          </a:xfrm>
          <a:prstGeom prst="rect">
            <a:avLst/>
          </a:prstGeom>
          <a:ln>
            <a:noFill/>
          </a:ln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chemeClr val="bg1">
                    <a:lumMod val="25000"/>
                    <a:lumOff val="75000"/>
                  </a:schemeClr>
                </a:solidFill>
                <a:effectLst/>
                <a:uFillTx/>
                <a:latin typeface="IBM Plex Sans" charset="0"/>
                <a:ea typeface="IBM Plex Sans" charset="0"/>
                <a:cs typeface="IBM Plex Sans" charset="0"/>
                <a:sym typeface="IBM Eliot Sans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9pPr>
          </a:lstStyle>
          <a:p>
            <a:pPr defTabSz="731520">
              <a:defRPr/>
            </a:pPr>
            <a:r>
              <a:rPr lang="de-DE" sz="1120" kern="0" dirty="0">
                <a:solidFill>
                  <a:srgbClr val="F3F3F3"/>
                </a:solidFill>
              </a:rPr>
              <a:t>© 2019 IBM Corporation</a:t>
            </a:r>
            <a:endParaRPr lang="en-US" sz="1120" kern="0" dirty="0">
              <a:solidFill>
                <a:srgbClr val="F3F3F3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0BDFBA-F6FE-0A4D-8C44-BBC7A00A7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AE9923B-5BE3-4F49-AC61-2FA849C074F0}"/>
              </a:ext>
            </a:extLst>
          </p:cNvPr>
          <p:cNvSpPr txBox="1">
            <a:spLocks/>
          </p:cNvSpPr>
          <p:nvPr/>
        </p:nvSpPr>
        <p:spPr>
          <a:xfrm>
            <a:off x="502660" y="182880"/>
            <a:ext cx="13670282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Примеры функциональных возможностей</a:t>
            </a:r>
            <a:endParaRPr lang="en-US" sz="3600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ED9FDC0A-1E53-7F4E-84B9-1A3AC5927EF3}"/>
              </a:ext>
            </a:extLst>
          </p:cNvPr>
          <p:cNvSpPr txBox="1">
            <a:spLocks/>
          </p:cNvSpPr>
          <p:nvPr/>
        </p:nvSpPr>
        <p:spPr>
          <a:xfrm>
            <a:off x="345442" y="1715910"/>
            <a:ext cx="8844278" cy="1951440"/>
          </a:xfr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600" i="1" dirty="0">
              <a:solidFill>
                <a:schemeClr val="tx1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85D39A4-EAE0-CD47-B244-72E8119798BF}"/>
              </a:ext>
            </a:extLst>
          </p:cNvPr>
          <p:cNvSpPr txBox="1">
            <a:spLocks/>
          </p:cNvSpPr>
          <p:nvPr/>
        </p:nvSpPr>
        <p:spPr>
          <a:xfrm>
            <a:off x="274319" y="4294318"/>
            <a:ext cx="9265357" cy="2605821"/>
          </a:xfr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bg2">
                    <a:alpha val="2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EED1E5-D5A7-854F-834E-DEA78A1408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680" y="13258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0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06354B-0328-E942-8099-0257FC5F5D7C}"/>
              </a:ext>
            </a:extLst>
          </p:cNvPr>
          <p:cNvSpPr/>
          <p:nvPr/>
        </p:nvSpPr>
        <p:spPr>
          <a:xfrm>
            <a:off x="-30234" y="-8131"/>
            <a:ext cx="14660633" cy="12425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05E63B8-ECF8-6A44-A2D3-B781500879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3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05E63B8-ECF8-6A44-A2D3-B78150087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8F45724-8292-C64D-BE41-BCCAE6CE28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84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6BD94E90-D050-AA45-8F17-EEAE77B5F9FB}"/>
              </a:ext>
            </a:extLst>
          </p:cNvPr>
          <p:cNvSpPr txBox="1">
            <a:spLocks/>
          </p:cNvSpPr>
          <p:nvPr/>
        </p:nvSpPr>
        <p:spPr>
          <a:xfrm>
            <a:off x="12543827" y="7858640"/>
            <a:ext cx="2086574" cy="246662"/>
          </a:xfrm>
          <a:prstGeom prst="rect">
            <a:avLst/>
          </a:prstGeom>
          <a:ln>
            <a:noFill/>
          </a:ln>
        </p:spPr>
        <p:txBody>
          <a:bodyPr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chemeClr val="bg1">
                    <a:lumMod val="25000"/>
                    <a:lumOff val="75000"/>
                  </a:schemeClr>
                </a:solidFill>
                <a:effectLst/>
                <a:uFillTx/>
                <a:latin typeface="IBM Plex Sans" charset="0"/>
                <a:ea typeface="IBM Plex Sans" charset="0"/>
                <a:cs typeface="IBM Plex Sans" charset="0"/>
                <a:sym typeface="IBM Eliot Sans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EAEAE"/>
                </a:solidFill>
                <a:effectLst/>
                <a:uFillTx/>
                <a:latin typeface="+mn-lt"/>
                <a:ea typeface="+mn-ea"/>
                <a:cs typeface="+mn-cs"/>
                <a:sym typeface="IBM Eliot Sans"/>
              </a:defRPr>
            </a:lvl9pPr>
          </a:lstStyle>
          <a:p>
            <a:pPr defTabSz="731520">
              <a:defRPr/>
            </a:pPr>
            <a:r>
              <a:rPr lang="de-DE" sz="1120" kern="0" dirty="0">
                <a:solidFill>
                  <a:srgbClr val="F3F3F3"/>
                </a:solidFill>
              </a:rPr>
              <a:t>© 2019 IBM Corporation</a:t>
            </a:r>
            <a:endParaRPr lang="en-US" sz="1120" kern="0" dirty="0">
              <a:solidFill>
                <a:srgbClr val="F3F3F3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0BDFBA-F6FE-0A4D-8C44-BBC7A00A7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AE9923B-5BE3-4F49-AC61-2FA849C074F0}"/>
              </a:ext>
            </a:extLst>
          </p:cNvPr>
          <p:cNvSpPr txBox="1">
            <a:spLocks/>
          </p:cNvSpPr>
          <p:nvPr/>
        </p:nvSpPr>
        <p:spPr>
          <a:xfrm>
            <a:off x="516296" y="331460"/>
            <a:ext cx="13670282" cy="461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60" b="0" i="0" kern="120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ru-RU" sz="3600" dirty="0"/>
              <a:t>Ссылки на документацию</a:t>
            </a:r>
          </a:p>
          <a:p>
            <a:endParaRPr lang="en-US" sz="3600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ED9FDC0A-1E53-7F4E-84B9-1A3AC5927EF3}"/>
              </a:ext>
            </a:extLst>
          </p:cNvPr>
          <p:cNvSpPr txBox="1">
            <a:spLocks/>
          </p:cNvSpPr>
          <p:nvPr/>
        </p:nvSpPr>
        <p:spPr>
          <a:xfrm>
            <a:off x="345442" y="1715910"/>
            <a:ext cx="8844278" cy="1951440"/>
          </a:xfr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600" i="1" dirty="0">
              <a:solidFill>
                <a:schemeClr val="tx1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85D39A4-EAE0-CD47-B244-72E8119798BF}"/>
              </a:ext>
            </a:extLst>
          </p:cNvPr>
          <p:cNvSpPr txBox="1">
            <a:spLocks/>
          </p:cNvSpPr>
          <p:nvPr/>
        </p:nvSpPr>
        <p:spPr>
          <a:xfrm>
            <a:off x="274319" y="4294318"/>
            <a:ext cx="9265357" cy="2605821"/>
          </a:xfrm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bg2">
                    <a:alpha val="2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chemeClr val="tx1">
                  <a:alpha val="99000"/>
                </a:schemeClr>
              </a:solidFill>
            </a:endParaRPr>
          </a:p>
        </p:txBody>
      </p:sp>
      <p:graphicFrame>
        <p:nvGraphicFramePr>
          <p:cNvPr id="13" name="Table Placeholder 6">
            <a:extLst>
              <a:ext uri="{FF2B5EF4-FFF2-40B4-BE49-F238E27FC236}">
                <a16:creationId xmlns:a16="http://schemas.microsoft.com/office/drawing/2014/main" id="{9F283826-593D-5447-8621-34802AC11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093100"/>
              </p:ext>
            </p:extLst>
          </p:nvPr>
        </p:nvGraphicFramePr>
        <p:xfrm>
          <a:off x="1005840" y="1825290"/>
          <a:ext cx="12847320" cy="3977208"/>
        </p:xfrm>
        <a:graphic>
          <a:graphicData uri="http://schemas.openxmlformats.org/drawingml/2006/table">
            <a:tbl>
              <a:tblPr firstRow="1" firstCol="1"/>
              <a:tblGrid>
                <a:gridCol w="731520">
                  <a:extLst>
                    <a:ext uri="{9D8B030D-6E8A-4147-A177-3AD203B41FA5}">
                      <a16:colId xmlns:a16="http://schemas.microsoft.com/office/drawing/2014/main" val="2341600354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424">
                <a:tc>
                  <a:txBody>
                    <a:bodyPr/>
                    <a:lstStyle/>
                    <a:p>
                      <a:pPr algn="ctr" defTabSz="457200">
                        <a:defRPr sz="1000" b="0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600" dirty="0"/>
                        <a:t>№</a:t>
                      </a:r>
                      <a:endParaRPr sz="1600" dirty="0"/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2B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000" b="0">
                          <a:solidFill>
                            <a:srgbClr val="FFFFFF"/>
                          </a:solidFill>
                        </a:defRPr>
                      </a:pPr>
                      <a:r>
                        <a:rPr lang="ru-RU" sz="1600" dirty="0"/>
                        <a:t>Тема</a:t>
                      </a:r>
                      <a:endParaRPr sz="1600" dirty="0"/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2B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600" dirty="0">
                          <a:solidFill>
                            <a:srgbClr val="FFFFFF"/>
                          </a:solidFill>
                        </a:rPr>
                        <a:t>Ссылка</a:t>
                      </a:r>
                      <a:endParaRPr sz="1600" dirty="0">
                        <a:solidFill>
                          <a:srgbClr val="FFFFFF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2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ctr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1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Создание намерений</a:t>
                      </a:r>
                      <a:br>
                        <a:rPr lang="ru-RU" sz="1600" dirty="0">
                          <a:solidFill>
                            <a:srgbClr val="3482B8"/>
                          </a:solidFill>
                        </a:rPr>
                      </a:br>
                      <a:r>
                        <a:rPr lang="en-US" sz="1600" dirty="0">
                          <a:solidFill>
                            <a:srgbClr val="3482B8"/>
                          </a:solidFill>
                        </a:rPr>
                        <a:t>(Intents)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GB" sz="1600" dirty="0">
                          <a:hlinkClick r:id="rId9"/>
                        </a:rPr>
                        <a:t>https://cloud.ibm.com/docs/services/assistant?topic=assistant-intents</a:t>
                      </a:r>
                      <a:r>
                        <a:rPr lang="ru-RU" sz="1600" dirty="0"/>
                        <a:t> </a:t>
                      </a:r>
                      <a:endParaRPr sz="1600" dirty="0"/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ctr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2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Создание сущностей</a:t>
                      </a:r>
                      <a:br>
                        <a:rPr lang="ru-RU" sz="1600" dirty="0">
                          <a:solidFill>
                            <a:srgbClr val="3482B8"/>
                          </a:solidFill>
                        </a:rPr>
                      </a:b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(</a:t>
                      </a:r>
                      <a:r>
                        <a:rPr lang="en-GB" sz="1600" dirty="0">
                          <a:solidFill>
                            <a:srgbClr val="3482B8"/>
                          </a:solidFill>
                        </a:rPr>
                        <a:t>Entities):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GB" sz="1600" dirty="0">
                          <a:hlinkClick r:id="rId10"/>
                        </a:rPr>
                        <a:t>https://cloud.ibm.com/docs/services/assistant?topic=assistant-entities</a:t>
                      </a:r>
                      <a:r>
                        <a:rPr lang="ru-RU" sz="1600" dirty="0"/>
                        <a:t> </a:t>
                      </a:r>
                      <a:endParaRPr sz="1600" dirty="0"/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ctr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3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Создание узлов диалога</a:t>
                      </a:r>
                    </a:p>
                    <a:p>
                      <a:pPr algn="l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(</a:t>
                      </a:r>
                      <a:r>
                        <a:rPr lang="en-GB" sz="1600" dirty="0">
                          <a:solidFill>
                            <a:srgbClr val="3482B8"/>
                          </a:solidFill>
                        </a:rPr>
                        <a:t>Dialog tree)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GB" sz="1600" dirty="0">
                          <a:hlinkClick r:id="rId11"/>
                        </a:rPr>
                        <a:t>https://cloud.ibm.com/docs/services/assistant?topic=assistant-dialog-build</a:t>
                      </a:r>
                      <a:r>
                        <a:rPr lang="ru-RU" sz="1600" dirty="0"/>
                        <a:t> </a:t>
                      </a:r>
                      <a:endParaRPr sz="1600" dirty="0"/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24">
                <a:tc>
                  <a:txBody>
                    <a:bodyPr/>
                    <a:lstStyle/>
                    <a:p>
                      <a:pPr algn="ctr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4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Слоты (</a:t>
                      </a:r>
                      <a:r>
                        <a:rPr lang="en-GB" sz="1600" dirty="0">
                          <a:solidFill>
                            <a:srgbClr val="3482B8"/>
                          </a:solidFill>
                        </a:rPr>
                        <a:t>Slots)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GB" sz="1600" dirty="0">
                          <a:hlinkClick r:id="rId12"/>
                        </a:rPr>
                        <a:t>https://cloud.ibm.com/docs/services/assistant?topic=assistant-dialog-slots</a:t>
                      </a:r>
                      <a:r>
                        <a:rPr lang="ru-RU" sz="1600" dirty="0"/>
                        <a:t> </a:t>
                      </a:r>
                      <a:endParaRPr sz="1600" dirty="0"/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ctr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5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Уточнение (</a:t>
                      </a:r>
                      <a:r>
                        <a:rPr lang="en-GB" sz="1600" dirty="0">
                          <a:solidFill>
                            <a:srgbClr val="3482B8"/>
                          </a:solidFill>
                        </a:rPr>
                        <a:t>Disambiguation)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GB" sz="1600" dirty="0">
                          <a:hlinkClick r:id="rId13"/>
                        </a:rPr>
                        <a:t>https://cloud.ibm.com/docs/services/assistant?topic=assistant-dialog-runtime#dialog-runtime-disambiguation</a:t>
                      </a:r>
                      <a:r>
                        <a:rPr lang="ru-RU" sz="1600" dirty="0"/>
                        <a:t> </a:t>
                      </a:r>
                      <a:endParaRPr sz="1600" dirty="0"/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424">
                <a:tc>
                  <a:txBody>
                    <a:bodyPr/>
                    <a:lstStyle/>
                    <a:p>
                      <a:pPr algn="ctr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6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lang="ru-RU" sz="1600" dirty="0">
                          <a:solidFill>
                            <a:srgbClr val="3482B8"/>
                          </a:solidFill>
                        </a:rPr>
                        <a:t>Отклонение (</a:t>
                      </a:r>
                      <a:r>
                        <a:rPr lang="en-GB" sz="1600" dirty="0">
                          <a:solidFill>
                            <a:srgbClr val="3482B8"/>
                          </a:solidFill>
                        </a:rPr>
                        <a:t>Digressions)</a:t>
                      </a:r>
                      <a:endParaRPr sz="1600" dirty="0">
                        <a:solidFill>
                          <a:srgbClr val="3482B8"/>
                        </a:solidFill>
                      </a:endParaRPr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GB" sz="1600" dirty="0">
                          <a:hlinkClick r:id="rId14"/>
                        </a:rPr>
                        <a:t>https://cloud.ibm.com/docs/services/assistant?topic=assistant-tutorial-digressions</a:t>
                      </a:r>
                      <a:r>
                        <a:rPr lang="ru-RU" sz="1600" dirty="0"/>
                        <a:t> </a:t>
                      </a:r>
                      <a:endParaRPr sz="1600" dirty="0"/>
                    </a:p>
                  </a:txBody>
                  <a:tcPr marL="73152" marR="73152" marT="73152" marB="7315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40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3C43D8-15D8-4341-90CD-6763C80E7BB7}"/>
              </a:ext>
            </a:extLst>
          </p:cNvPr>
          <p:cNvGrpSpPr/>
          <p:nvPr/>
        </p:nvGrpSpPr>
        <p:grpSpPr>
          <a:xfrm>
            <a:off x="0" y="69485"/>
            <a:ext cx="14511507" cy="8160115"/>
            <a:chOff x="0" y="115809"/>
            <a:chExt cx="24185844" cy="136001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830137B-177B-4B46-B8C4-0881277BF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20"/>
            <a:stretch/>
          </p:blipFill>
          <p:spPr>
            <a:xfrm>
              <a:off x="0" y="115809"/>
              <a:ext cx="24185844" cy="1360019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192B0F-906C-4941-A6FB-F504AF26A9A8}"/>
                </a:ext>
              </a:extLst>
            </p:cNvPr>
            <p:cNvGrpSpPr/>
            <p:nvPr/>
          </p:nvGrpSpPr>
          <p:grpSpPr>
            <a:xfrm>
              <a:off x="10529456" y="3291442"/>
              <a:ext cx="5430980" cy="7127175"/>
              <a:chOff x="10529456" y="3291442"/>
              <a:chExt cx="5430980" cy="712717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0BA25CC-A766-EA41-B1CC-E185E3B24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17382" y="3291442"/>
                <a:ext cx="4350327" cy="7127175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55F3A0C1-F37D-6A47-9128-CEA5E6037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29456" y="6123709"/>
                <a:ext cx="5430980" cy="3297382"/>
              </a:xfrm>
              <a:prstGeom prst="rect">
                <a:avLst/>
              </a:prstGeom>
            </p:spPr>
          </p:pic>
        </p:grpSp>
      </p:grpSp>
      <p:sp>
        <p:nvSpPr>
          <p:cNvPr id="856" name="IBM Watson"/>
          <p:cNvSpPr txBox="1"/>
          <p:nvPr/>
        </p:nvSpPr>
        <p:spPr>
          <a:xfrm>
            <a:off x="13693316" y="7936432"/>
            <a:ext cx="848630" cy="21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defTabSz="731520" hangingPunct="0">
              <a:lnSpc>
                <a:spcPct val="90000"/>
              </a:lnSpc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80" kern="0">
                <a:solidFill>
                  <a:srgbClr val="FFFFFF"/>
                </a:solidFill>
                <a:latin typeface="IBM Plex Sans"/>
                <a:sym typeface="IBM Plex Sans"/>
              </a:rPr>
              <a:t>IBM</a:t>
            </a:r>
            <a:r>
              <a:rPr sz="1080" b="1" kern="0">
                <a:solidFill>
                  <a:srgbClr val="FFFFFF"/>
                </a:solidFill>
                <a:latin typeface="IBM Plex Sans"/>
                <a:sym typeface="IBM Plex Sans"/>
              </a:rPr>
              <a:t> Watson</a:t>
            </a:r>
          </a:p>
        </p:txBody>
      </p:sp>
      <p:pic>
        <p:nvPicPr>
          <p:cNvPr id="113" name="Watson_Avatar_Pos_BluePurple_RGB (1).png" descr="Watson_Avatar_Pos_BluePurple_RGB (1).png">
            <a:extLst>
              <a:ext uri="{FF2B5EF4-FFF2-40B4-BE49-F238E27FC236}">
                <a16:creationId xmlns:a16="http://schemas.microsoft.com/office/drawing/2014/main" id="{C84719F7-CA1E-3E4A-BEBB-DAA99A011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62" y="2809163"/>
            <a:ext cx="2607710" cy="2607710"/>
          </a:xfrm>
          <a:prstGeom prst="rect">
            <a:avLst/>
          </a:prstGeom>
          <a:ln w="12700">
            <a:miter lim="400000"/>
          </a:ln>
          <a:effectLst/>
        </p:spPr>
      </p:pic>
      <p:pic>
        <p:nvPicPr>
          <p:cNvPr id="115" name="Connection Line" descr="Connection Line">
            <a:extLst>
              <a:ext uri="{FF2B5EF4-FFF2-40B4-BE49-F238E27FC236}">
                <a16:creationId xmlns:a16="http://schemas.microsoft.com/office/drawing/2014/main" id="{BB84FECA-5136-034E-8615-31A1AED86747}"/>
              </a:ext>
            </a:extLst>
          </p:cNvPr>
          <p:cNvPicPr>
            <a:picLocks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678176" flipH="1" flipV="1">
            <a:off x="5783982" y="1572277"/>
            <a:ext cx="1297758" cy="1586578"/>
          </a:xfrm>
          <a:prstGeom prst="rect">
            <a:avLst/>
          </a:prstGeom>
        </p:spPr>
      </p:pic>
      <p:pic>
        <p:nvPicPr>
          <p:cNvPr id="116" name="Connection Line" descr="Connection Line">
            <a:extLst>
              <a:ext uri="{FF2B5EF4-FFF2-40B4-BE49-F238E27FC236}">
                <a16:creationId xmlns:a16="http://schemas.microsoft.com/office/drawing/2014/main" id="{73B9209F-E98C-6C47-BD5F-E05F230A3F56}"/>
              </a:ext>
            </a:extLst>
          </p:cNvPr>
          <p:cNvPicPr>
            <a:picLocks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149876" flipV="1">
            <a:off x="8656592" y="1604998"/>
            <a:ext cx="1222090" cy="1701349"/>
          </a:xfrm>
          <a:prstGeom prst="rect">
            <a:avLst/>
          </a:prstGeom>
        </p:spPr>
      </p:pic>
      <p:pic>
        <p:nvPicPr>
          <p:cNvPr id="14" name="Connection Line" descr="Connection Line">
            <a:extLst>
              <a:ext uri="{FF2B5EF4-FFF2-40B4-BE49-F238E27FC236}">
                <a16:creationId xmlns:a16="http://schemas.microsoft.com/office/drawing/2014/main" id="{0FE17B71-F234-CB45-BF72-4F8F3DD5717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5160413">
            <a:off x="8840658" y="4669554"/>
            <a:ext cx="1083504" cy="1350285"/>
          </a:xfrm>
          <a:prstGeom prst="rect">
            <a:avLst/>
          </a:prstGeom>
        </p:spPr>
      </p:pic>
      <p:pic>
        <p:nvPicPr>
          <p:cNvPr id="15" name="Connection Line" descr="Connection Line">
            <a:extLst>
              <a:ext uri="{FF2B5EF4-FFF2-40B4-BE49-F238E27FC236}">
                <a16:creationId xmlns:a16="http://schemas.microsoft.com/office/drawing/2014/main" id="{C86F3699-D5C5-EE47-8FD4-FB0423D9653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8378988" flipH="1">
            <a:off x="9055539" y="3749137"/>
            <a:ext cx="1208474" cy="916610"/>
          </a:xfrm>
          <a:prstGeom prst="rect">
            <a:avLst/>
          </a:prstGeom>
        </p:spPr>
      </p:pic>
      <p:pic>
        <p:nvPicPr>
          <p:cNvPr id="17" name="Connection Line" descr="Connection Line">
            <a:extLst>
              <a:ext uri="{FF2B5EF4-FFF2-40B4-BE49-F238E27FC236}">
                <a16:creationId xmlns:a16="http://schemas.microsoft.com/office/drawing/2014/main" id="{75FB9BD5-BAFC-7A40-B2BB-F937C9E5A501}"/>
              </a:ext>
            </a:extLst>
          </p:cNvPr>
          <p:cNvPicPr>
            <a:picLocks/>
          </p:cNvPicPr>
          <p:nvPr/>
        </p:nvPicPr>
        <p:blipFill>
          <a:blip r:embed="rId7">
            <a:alphaModFix amt="81000"/>
          </a:blip>
          <a:stretch>
            <a:fillRect/>
          </a:stretch>
        </p:blipFill>
        <p:spPr>
          <a:xfrm rot="15852395" flipH="1">
            <a:off x="6100671" y="4960363"/>
            <a:ext cx="955150" cy="1481766"/>
          </a:xfrm>
          <a:prstGeom prst="rect">
            <a:avLst/>
          </a:prstGeom>
        </p:spPr>
      </p:pic>
      <p:sp>
        <p:nvSpPr>
          <p:cNvPr id="18" name="4. Help your experts find answers">
            <a:extLst>
              <a:ext uri="{FF2B5EF4-FFF2-40B4-BE49-F238E27FC236}">
                <a16:creationId xmlns:a16="http://schemas.microsoft.com/office/drawing/2014/main" id="{C744200C-18EB-F84D-98BE-34A202908CA5}"/>
              </a:ext>
            </a:extLst>
          </p:cNvPr>
          <p:cNvSpPr txBox="1"/>
          <p:nvPr/>
        </p:nvSpPr>
        <p:spPr>
          <a:xfrm>
            <a:off x="222168" y="4965739"/>
            <a:ext cx="2936669" cy="544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" tIns="30480" rIns="30480" bIns="30480"/>
          <a:lstStyle/>
          <a:p>
            <a:pPr defTabSz="495301" hangingPunct="0">
              <a:defRPr sz="4600" b="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pPr>
            <a:r>
              <a:rPr sz="240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4. </a:t>
            </a:r>
            <a:r>
              <a:rPr lang="ru-RU" sz="240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Помогите вашим </a:t>
            </a:r>
            <a:r>
              <a:rPr lang="ru-RU" sz="2400" kern="0" dirty="0">
                <a:solidFill>
                  <a:srgbClr val="56C1A7"/>
                </a:solidFill>
                <a:latin typeface="IBM Plex Sans SemiBold"/>
                <a:sym typeface="IBM Plex Sans SemiBold"/>
              </a:rPr>
              <a:t>экспертам найти ответы на вопросы</a:t>
            </a:r>
            <a:endParaRPr sz="2400" kern="0" dirty="0">
              <a:solidFill>
                <a:srgbClr val="56C1A7"/>
              </a:solidFill>
              <a:latin typeface="IBM Plex Sans SemiBold"/>
              <a:sym typeface="IBM Plex Sans SemiBold"/>
            </a:endParaRPr>
          </a:p>
        </p:txBody>
      </p:sp>
      <p:pic>
        <p:nvPicPr>
          <p:cNvPr id="19" name="Connection Line" descr="Connection Line">
            <a:extLst>
              <a:ext uri="{FF2B5EF4-FFF2-40B4-BE49-F238E27FC236}">
                <a16:creationId xmlns:a16="http://schemas.microsoft.com/office/drawing/2014/main" id="{70097B8D-A5E2-2840-8284-0EC0797B2B7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9583311">
            <a:off x="4517075" y="3306549"/>
            <a:ext cx="2123754" cy="1475485"/>
          </a:xfrm>
          <a:prstGeom prst="rect">
            <a:avLst/>
          </a:prstGeom>
        </p:spPr>
      </p:pic>
      <p:sp>
        <p:nvSpPr>
          <p:cNvPr id="20" name="3. Assist your agents as they work">
            <a:extLst>
              <a:ext uri="{FF2B5EF4-FFF2-40B4-BE49-F238E27FC236}">
                <a16:creationId xmlns:a16="http://schemas.microsoft.com/office/drawing/2014/main" id="{951AA737-507E-A24A-B53A-DE25B46D1980}"/>
              </a:ext>
            </a:extLst>
          </p:cNvPr>
          <p:cNvSpPr txBox="1"/>
          <p:nvPr/>
        </p:nvSpPr>
        <p:spPr>
          <a:xfrm>
            <a:off x="6633890" y="6334936"/>
            <a:ext cx="3057072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" tIns="30480" rIns="30480" bIns="30480"/>
          <a:lstStyle/>
          <a:p>
            <a:pPr defTabSz="495301" hangingPunct="0">
              <a:defRPr sz="4600" b="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pPr>
            <a:r>
              <a:rPr sz="240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3. </a:t>
            </a:r>
            <a:r>
              <a:rPr lang="ru-RU" sz="240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Помогите вашим </a:t>
            </a:r>
            <a:r>
              <a:rPr lang="ru-RU" sz="2400" kern="0" dirty="0">
                <a:solidFill>
                  <a:srgbClr val="489FF8"/>
                </a:solidFill>
                <a:latin typeface="IBM Plex Sans SemiBold"/>
                <a:sym typeface="IBM Plex Sans SemiBold"/>
              </a:rPr>
              <a:t>партнерам в работе</a:t>
            </a:r>
            <a:endParaRPr sz="2400" kern="0" dirty="0">
              <a:solidFill>
                <a:srgbClr val="489FF8"/>
              </a:solidFill>
              <a:latin typeface="IBM Plex Sans SemiBold"/>
              <a:sym typeface="IBM Plex Sans SemiBold"/>
            </a:endParaRPr>
          </a:p>
        </p:txBody>
      </p:sp>
      <p:sp>
        <p:nvSpPr>
          <p:cNvPr id="21" name="2. Help your employees self-serve">
            <a:extLst>
              <a:ext uri="{FF2B5EF4-FFF2-40B4-BE49-F238E27FC236}">
                <a16:creationId xmlns:a16="http://schemas.microsoft.com/office/drawing/2014/main" id="{DE0BC3D7-E244-514E-8DFA-3141CEC56364}"/>
              </a:ext>
            </a:extLst>
          </p:cNvPr>
          <p:cNvSpPr txBox="1"/>
          <p:nvPr/>
        </p:nvSpPr>
        <p:spPr>
          <a:xfrm>
            <a:off x="12214941" y="1974865"/>
            <a:ext cx="2329890" cy="544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" tIns="30480" rIns="30480" bIns="30480"/>
          <a:lstStyle/>
          <a:p>
            <a:pPr defTabSz="495301" hangingPunct="0">
              <a:defRPr sz="4600" b="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pPr>
            <a:r>
              <a:rPr sz="240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2. </a:t>
            </a:r>
            <a:r>
              <a:rPr lang="ru-RU" sz="240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Помогите вашим </a:t>
            </a:r>
            <a:r>
              <a:rPr lang="ru-RU" sz="2400" kern="0" dirty="0">
                <a:solidFill>
                  <a:srgbClr val="7A80FC"/>
                </a:solidFill>
                <a:latin typeface="IBM Plex Sans SemiBold"/>
                <a:sym typeface="IBM Plex Sans SemiBold"/>
              </a:rPr>
              <a:t>сотрудникам в решении их задач</a:t>
            </a:r>
            <a:endParaRPr sz="2400" kern="0" dirty="0">
              <a:solidFill>
                <a:srgbClr val="7A80FC"/>
              </a:solidFill>
              <a:latin typeface="IBM Plex Sans SemiBold"/>
              <a:sym typeface="IBM Plex Sans SemiBold"/>
            </a:endParaRPr>
          </a:p>
        </p:txBody>
      </p:sp>
      <p:sp>
        <p:nvSpPr>
          <p:cNvPr id="22" name="And there are four easy ways to get started">
            <a:extLst>
              <a:ext uri="{FF2B5EF4-FFF2-40B4-BE49-F238E27FC236}">
                <a16:creationId xmlns:a16="http://schemas.microsoft.com/office/drawing/2014/main" id="{FADE6F3C-0EB4-104E-AC40-4F430FDFB290}"/>
              </a:ext>
            </a:extLst>
          </p:cNvPr>
          <p:cNvSpPr txBox="1"/>
          <p:nvPr/>
        </p:nvSpPr>
        <p:spPr>
          <a:xfrm>
            <a:off x="263240" y="397031"/>
            <a:ext cx="4435201" cy="105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0480" tIns="30480" rIns="30480" bIns="30480" anchor="ctr">
            <a:spAutoFit/>
          </a:bodyPr>
          <a:lstStyle/>
          <a:p>
            <a:pPr defTabSz="731520" hangingPunct="0">
              <a:lnSpc>
                <a:spcPct val="90000"/>
              </a:lnSpc>
              <a:defRPr sz="7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ru-RU" sz="3600" b="1" kern="0" dirty="0">
                <a:solidFill>
                  <a:srgbClr val="FFFFFF"/>
                </a:solidFill>
                <a:latin typeface="IBM Plex Sans"/>
                <a:ea typeface="IBM Plex Sans SemiBold"/>
                <a:cs typeface="IBM Plex Sans SemiBold"/>
                <a:sym typeface="IBM Plex Sans"/>
              </a:rPr>
              <a:t>Решаемые бизнес-задачи</a:t>
            </a:r>
            <a:endParaRPr sz="3600" kern="0" dirty="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" name="1. Let your customers self-serve faster">
            <a:extLst>
              <a:ext uri="{FF2B5EF4-FFF2-40B4-BE49-F238E27FC236}">
                <a16:creationId xmlns:a16="http://schemas.microsoft.com/office/drawing/2014/main" id="{1EA943AF-9A4F-884E-AA49-A08FA365E950}"/>
              </a:ext>
            </a:extLst>
          </p:cNvPr>
          <p:cNvSpPr txBox="1"/>
          <p:nvPr/>
        </p:nvSpPr>
        <p:spPr>
          <a:xfrm>
            <a:off x="6831869" y="599111"/>
            <a:ext cx="3328610" cy="77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" tIns="30480" rIns="30480" bIns="30480"/>
          <a:lstStyle/>
          <a:p>
            <a:pPr defTabSz="495301" hangingPunct="0">
              <a:defRPr sz="4600" b="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pPr>
            <a:r>
              <a:rPr sz="240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1. </a:t>
            </a:r>
            <a:r>
              <a:rPr lang="ru-RU" sz="240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Дайте своим </a:t>
            </a:r>
            <a:r>
              <a:rPr lang="ru-RU" sz="2400" kern="0" dirty="0">
                <a:solidFill>
                  <a:srgbClr val="326BF6"/>
                </a:solidFill>
                <a:latin typeface="IBM Plex Sans SemiBold"/>
                <a:sym typeface="IBM Plex Sans SemiBold"/>
              </a:rPr>
              <a:t>заказчикам обслужить себя быстрее</a:t>
            </a:r>
            <a:endParaRPr sz="2400" kern="0" dirty="0">
              <a:solidFill>
                <a:srgbClr val="326BF6"/>
              </a:solidFill>
              <a:latin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8261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What makes Watson different?"/>
          <p:cNvSpPr txBox="1"/>
          <p:nvPr/>
        </p:nvSpPr>
        <p:spPr>
          <a:xfrm>
            <a:off x="443731" y="312422"/>
            <a:ext cx="9247342" cy="72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" tIns="30480" rIns="30480" bIns="30480">
            <a:spAutoFit/>
          </a:bodyPr>
          <a:lstStyle/>
          <a:p>
            <a:pPr defTabSz="495301" hangingPunct="0">
              <a:defRPr sz="7200" b="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pPr>
            <a:r>
              <a:rPr lang="ru-RU" sz="432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Что делает </a:t>
            </a:r>
            <a:r>
              <a:rPr sz="4320" kern="0" dirty="0">
                <a:solidFill>
                  <a:srgbClr val="9971F7"/>
                </a:solidFill>
                <a:latin typeface="IBM Plex Sans SemiBold"/>
                <a:sym typeface="IBM Plex Sans SemiBold"/>
              </a:rPr>
              <a:t>Watson </a:t>
            </a:r>
            <a:r>
              <a:rPr lang="ru-RU" sz="432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уникальным</a:t>
            </a:r>
            <a:r>
              <a:rPr sz="4320" kern="0" dirty="0">
                <a:solidFill>
                  <a:srgbClr val="FFFFFF"/>
                </a:solidFill>
                <a:latin typeface="IBM Plex Sans SemiBold"/>
                <a:sym typeface="IBM Plex Sans SemiBold"/>
              </a:rPr>
              <a:t>?</a:t>
            </a:r>
          </a:p>
        </p:txBody>
      </p:sp>
      <p:grpSp>
        <p:nvGrpSpPr>
          <p:cNvPr id="880" name="Group"/>
          <p:cNvGrpSpPr/>
          <p:nvPr/>
        </p:nvGrpSpPr>
        <p:grpSpPr>
          <a:xfrm>
            <a:off x="95660" y="4246901"/>
            <a:ext cx="2825694" cy="3929896"/>
            <a:chOff x="0" y="0"/>
            <a:chExt cx="4709489" cy="6549825"/>
          </a:xfrm>
        </p:grpSpPr>
        <p:sp>
          <p:nvSpPr>
            <p:cNvPr id="870" name="Rectangle"/>
            <p:cNvSpPr/>
            <p:nvPr/>
          </p:nvSpPr>
          <p:spPr>
            <a:xfrm>
              <a:off x="0" y="0"/>
              <a:ext cx="4709489" cy="6549825"/>
            </a:xfrm>
            <a:prstGeom prst="rect">
              <a:avLst/>
            </a:prstGeom>
            <a:solidFill>
              <a:srgbClr val="251E37">
                <a:alpha val="955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95301" hangingPunct="0">
                <a:defRPr sz="3200" b="0">
                  <a:solidFill>
                    <a:srgbClr val="C93A64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920" kern="0">
                <a:solidFill>
                  <a:srgbClr val="C93A6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79" name="Group"/>
            <p:cNvGrpSpPr/>
            <p:nvPr/>
          </p:nvGrpSpPr>
          <p:grpSpPr>
            <a:xfrm>
              <a:off x="262999" y="260605"/>
              <a:ext cx="4138292" cy="5327282"/>
              <a:chOff x="-1" y="44353"/>
              <a:chExt cx="4138290" cy="5327281"/>
            </a:xfrm>
          </p:grpSpPr>
          <p:sp>
            <p:nvSpPr>
              <p:cNvPr id="871" name="Better understanding"/>
              <p:cNvSpPr txBox="1"/>
              <p:nvPr/>
            </p:nvSpPr>
            <p:spPr>
              <a:xfrm>
                <a:off x="38101" y="44353"/>
                <a:ext cx="4100188" cy="13336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0480" tIns="30480" rIns="30480" bIns="30480" numCol="1" anchor="ctr">
                <a:spAutoFit/>
              </a:bodyPr>
              <a:lstStyle>
                <a:lvl1pPr algn="l">
                  <a:defRPr sz="4000">
                    <a:solidFill>
                      <a:srgbClr val="FFFFFF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</a:lstStyle>
              <a:p>
                <a:pPr defTabSz="495301" hangingPunct="0"/>
                <a:r>
                  <a:rPr lang="ru-RU" sz="2400" b="1" kern="0" dirty="0"/>
                  <a:t>Лучшее понимание</a:t>
                </a:r>
                <a:endParaRPr sz="2400" b="1" kern="0" dirty="0"/>
              </a:p>
            </p:txBody>
          </p:sp>
          <p:sp>
            <p:nvSpPr>
              <p:cNvPr id="872" name="Watson outperforms the competition in understanding accuracy"/>
              <p:cNvSpPr txBox="1"/>
              <p:nvPr/>
            </p:nvSpPr>
            <p:spPr>
              <a:xfrm>
                <a:off x="38101" y="3422383"/>
                <a:ext cx="3740900" cy="1949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0480" tIns="30480" rIns="30480" bIns="30480" numCol="1" anchor="t">
                <a:spAutoFit/>
              </a:bodyPr>
              <a:lstStyle>
                <a:lvl1pPr algn="l">
                  <a:defRPr b="0">
                    <a:solidFill>
                      <a:srgbClr val="FFFFFF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</a:lstStyle>
              <a:p>
                <a:pPr defTabSz="495301" hangingPunct="0"/>
                <a:r>
                  <a:rPr sz="1800" kern="0" dirty="0"/>
                  <a:t>Watson </a:t>
                </a:r>
                <a:r>
                  <a:rPr lang="ru-RU" sz="1800" kern="0" dirty="0"/>
                  <a:t>опережает конкурентов в точности понимания</a:t>
                </a:r>
                <a:endParaRPr sz="1800" kern="0" dirty="0"/>
              </a:p>
            </p:txBody>
          </p:sp>
          <p:grpSp>
            <p:nvGrpSpPr>
              <p:cNvPr id="878" name="Group"/>
              <p:cNvGrpSpPr/>
              <p:nvPr/>
            </p:nvGrpSpPr>
            <p:grpSpPr>
              <a:xfrm>
                <a:off x="-1" y="2050284"/>
                <a:ext cx="880473" cy="1244791"/>
                <a:chOff x="0" y="0"/>
                <a:chExt cx="880471" cy="1244790"/>
              </a:xfrm>
            </p:grpSpPr>
            <p:sp>
              <p:nvSpPr>
                <p:cNvPr id="873" name="Light Bulb"/>
                <p:cNvSpPr/>
                <p:nvPr/>
              </p:nvSpPr>
              <p:spPr>
                <a:xfrm>
                  <a:off x="220047" y="489804"/>
                  <a:ext cx="435415" cy="754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835" y="0"/>
                        <a:pt x="0" y="2843"/>
                        <a:pt x="0" y="6352"/>
                      </a:cubicBezTo>
                      <a:cubicBezTo>
                        <a:pt x="0" y="7004"/>
                        <a:pt x="167" y="7633"/>
                        <a:pt x="477" y="8225"/>
                      </a:cubicBezTo>
                      <a:cubicBezTo>
                        <a:pt x="477" y="8225"/>
                        <a:pt x="477" y="8226"/>
                        <a:pt x="477" y="8227"/>
                      </a:cubicBezTo>
                      <a:cubicBezTo>
                        <a:pt x="491" y="8261"/>
                        <a:pt x="527" y="8322"/>
                        <a:pt x="579" y="8405"/>
                      </a:cubicBezTo>
                      <a:cubicBezTo>
                        <a:pt x="693" y="8601"/>
                        <a:pt x="822" y="8793"/>
                        <a:pt x="966" y="8979"/>
                      </a:cubicBezTo>
                      <a:cubicBezTo>
                        <a:pt x="2223" y="10787"/>
                        <a:pt x="5439" y="15160"/>
                        <a:pt x="5440" y="16141"/>
                      </a:cubicBezTo>
                      <a:lnTo>
                        <a:pt x="5656" y="16902"/>
                      </a:lnTo>
                      <a:cubicBezTo>
                        <a:pt x="5656" y="16902"/>
                        <a:pt x="5696" y="16981"/>
                        <a:pt x="5817" y="17079"/>
                      </a:cubicBezTo>
                      <a:lnTo>
                        <a:pt x="15815" y="17079"/>
                      </a:lnTo>
                      <a:cubicBezTo>
                        <a:pt x="15936" y="16981"/>
                        <a:pt x="15976" y="16902"/>
                        <a:pt x="15976" y="16902"/>
                      </a:cubicBezTo>
                      <a:lnTo>
                        <a:pt x="16193" y="16141"/>
                      </a:lnTo>
                      <a:cubicBezTo>
                        <a:pt x="16193" y="14948"/>
                        <a:pt x="20944" y="8742"/>
                        <a:pt x="21152" y="8227"/>
                      </a:cubicBezTo>
                      <a:cubicBezTo>
                        <a:pt x="21159" y="8211"/>
                        <a:pt x="21155" y="8198"/>
                        <a:pt x="21141" y="8188"/>
                      </a:cubicBezTo>
                      <a:cubicBezTo>
                        <a:pt x="21438" y="7607"/>
                        <a:pt x="21600" y="6990"/>
                        <a:pt x="21600" y="6352"/>
                      </a:cubicBezTo>
                      <a:cubicBezTo>
                        <a:pt x="21600" y="2843"/>
                        <a:pt x="16765" y="0"/>
                        <a:pt x="10800" y="0"/>
                      </a:cubicBezTo>
                      <a:close/>
                      <a:moveTo>
                        <a:pt x="5943" y="17697"/>
                      </a:moveTo>
                      <a:cubicBezTo>
                        <a:pt x="5930" y="17727"/>
                        <a:pt x="5919" y="17758"/>
                        <a:pt x="5919" y="17791"/>
                      </a:cubicBezTo>
                      <a:lnTo>
                        <a:pt x="5919" y="18399"/>
                      </a:lnTo>
                      <a:cubicBezTo>
                        <a:pt x="5919" y="18599"/>
                        <a:pt x="6178" y="18765"/>
                        <a:pt x="6510" y="18795"/>
                      </a:cubicBezTo>
                      <a:cubicBezTo>
                        <a:pt x="6431" y="18855"/>
                        <a:pt x="6382" y="18929"/>
                        <a:pt x="6382" y="19010"/>
                      </a:cubicBezTo>
                      <a:lnTo>
                        <a:pt x="6382" y="19541"/>
                      </a:lnTo>
                      <a:cubicBezTo>
                        <a:pt x="6382" y="19736"/>
                        <a:pt x="6656" y="19894"/>
                        <a:pt x="6993" y="19894"/>
                      </a:cubicBezTo>
                      <a:lnTo>
                        <a:pt x="7186" y="19894"/>
                      </a:lnTo>
                      <a:lnTo>
                        <a:pt x="7186" y="20380"/>
                      </a:lnTo>
                      <a:cubicBezTo>
                        <a:pt x="7186" y="20568"/>
                        <a:pt x="7454" y="20721"/>
                        <a:pt x="7780" y="20721"/>
                      </a:cubicBezTo>
                      <a:lnTo>
                        <a:pt x="8816" y="20721"/>
                      </a:lnTo>
                      <a:cubicBezTo>
                        <a:pt x="8925" y="21215"/>
                        <a:pt x="9771" y="21600"/>
                        <a:pt x="10800" y="21600"/>
                      </a:cubicBezTo>
                      <a:cubicBezTo>
                        <a:pt x="11829" y="21600"/>
                        <a:pt x="12675" y="21215"/>
                        <a:pt x="12784" y="20721"/>
                      </a:cubicBezTo>
                      <a:lnTo>
                        <a:pt x="13820" y="20721"/>
                      </a:lnTo>
                      <a:cubicBezTo>
                        <a:pt x="14146" y="20721"/>
                        <a:pt x="14414" y="20568"/>
                        <a:pt x="14414" y="20380"/>
                      </a:cubicBezTo>
                      <a:lnTo>
                        <a:pt x="14414" y="19894"/>
                      </a:lnTo>
                      <a:lnTo>
                        <a:pt x="14607" y="19894"/>
                      </a:lnTo>
                      <a:cubicBezTo>
                        <a:pt x="14944" y="19894"/>
                        <a:pt x="15218" y="19736"/>
                        <a:pt x="15218" y="19541"/>
                      </a:cubicBezTo>
                      <a:lnTo>
                        <a:pt x="15218" y="19010"/>
                      </a:lnTo>
                      <a:cubicBezTo>
                        <a:pt x="15218" y="18929"/>
                        <a:pt x="15169" y="18855"/>
                        <a:pt x="15090" y="18795"/>
                      </a:cubicBezTo>
                      <a:cubicBezTo>
                        <a:pt x="15422" y="18765"/>
                        <a:pt x="15681" y="18599"/>
                        <a:pt x="15681" y="18399"/>
                      </a:cubicBezTo>
                      <a:lnTo>
                        <a:pt x="15681" y="17791"/>
                      </a:lnTo>
                      <a:cubicBezTo>
                        <a:pt x="15681" y="17758"/>
                        <a:pt x="15670" y="17727"/>
                        <a:pt x="15657" y="17697"/>
                      </a:cubicBezTo>
                      <a:lnTo>
                        <a:pt x="5943" y="17697"/>
                      </a:lnTo>
                      <a:close/>
                    </a:path>
                  </a:pathLst>
                </a:custGeom>
                <a:solidFill>
                  <a:srgbClr val="52437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495301" hangingPunct="0"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920" kern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  <p:grpSp>
              <p:nvGrpSpPr>
                <p:cNvPr id="877" name="Group"/>
                <p:cNvGrpSpPr/>
                <p:nvPr/>
              </p:nvGrpSpPr>
              <p:grpSpPr>
                <a:xfrm>
                  <a:off x="0" y="0"/>
                  <a:ext cx="880472" cy="436169"/>
                  <a:chOff x="0" y="0"/>
                  <a:chExt cx="880471" cy="436168"/>
                </a:xfrm>
              </p:grpSpPr>
              <p:pic>
                <p:nvPicPr>
                  <p:cNvPr id="874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6136"/>
                  </a:blip>
                  <a:srcRect l="42093" r="42093" b="77888"/>
                  <a:stretch>
                    <a:fillRect/>
                  </a:stretch>
                </p:blipFill>
                <p:spPr>
                  <a:xfrm>
                    <a:off x="314956" y="0"/>
                    <a:ext cx="250560" cy="35035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75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6136"/>
                  </a:blip>
                  <a:srcRect l="66616" t="5703" r="17569" b="72185"/>
                  <a:stretch>
                    <a:fillRect/>
                  </a:stretch>
                </p:blipFill>
                <p:spPr>
                  <a:xfrm>
                    <a:off x="629912" y="85812"/>
                    <a:ext cx="250560" cy="35035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76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6136"/>
                  </a:blip>
                  <a:srcRect l="17258" t="6408" r="66927" b="71479"/>
                  <a:stretch>
                    <a:fillRect/>
                  </a:stretch>
                </p:blipFill>
                <p:spPr>
                  <a:xfrm>
                    <a:off x="0" y="85812"/>
                    <a:ext cx="250560" cy="35035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</p:grpSp>
      <p:grpSp>
        <p:nvGrpSpPr>
          <p:cNvPr id="891" name="Group"/>
          <p:cNvGrpSpPr/>
          <p:nvPr/>
        </p:nvGrpSpPr>
        <p:grpSpPr>
          <a:xfrm>
            <a:off x="3002595" y="4246901"/>
            <a:ext cx="2825694" cy="3929897"/>
            <a:chOff x="0" y="0"/>
            <a:chExt cx="4709489" cy="6549825"/>
          </a:xfrm>
        </p:grpSpPr>
        <p:sp>
          <p:nvSpPr>
            <p:cNvPr id="881" name="Rectangle"/>
            <p:cNvSpPr/>
            <p:nvPr/>
          </p:nvSpPr>
          <p:spPr>
            <a:xfrm>
              <a:off x="0" y="0"/>
              <a:ext cx="4709489" cy="6549825"/>
            </a:xfrm>
            <a:prstGeom prst="rect">
              <a:avLst/>
            </a:prstGeom>
            <a:solidFill>
              <a:srgbClr val="371130">
                <a:alpha val="955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95301" hangingPunct="0">
                <a:defRPr sz="3200" b="0">
                  <a:solidFill>
                    <a:srgbClr val="C93A64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920" kern="0">
                <a:solidFill>
                  <a:srgbClr val="C93A6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90" name="Group"/>
            <p:cNvGrpSpPr/>
            <p:nvPr/>
          </p:nvGrpSpPr>
          <p:grpSpPr>
            <a:xfrm>
              <a:off x="280054" y="260604"/>
              <a:ext cx="3740903" cy="6250614"/>
              <a:chOff x="0" y="44352"/>
              <a:chExt cx="3740901" cy="6250613"/>
            </a:xfrm>
          </p:grpSpPr>
          <p:sp>
            <p:nvSpPr>
              <p:cNvPr id="882" name="Faster learning"/>
              <p:cNvSpPr txBox="1"/>
              <p:nvPr/>
            </p:nvSpPr>
            <p:spPr>
              <a:xfrm>
                <a:off x="0" y="44352"/>
                <a:ext cx="2541198" cy="13336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0480" tIns="30480" rIns="30480" bIns="30480" numCol="1" anchor="ctr">
                <a:spAutoFit/>
              </a:bodyPr>
              <a:lstStyle>
                <a:lvl1pPr algn="l">
                  <a:defRPr sz="4000">
                    <a:solidFill>
                      <a:srgbClr val="FFFFFF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</a:lstStyle>
              <a:p>
                <a:pPr defTabSz="495301" hangingPunct="0"/>
                <a:r>
                  <a:rPr lang="ru-RU" sz="2400" b="1" kern="0" dirty="0"/>
                  <a:t>Быстрое обучение</a:t>
                </a:r>
                <a:endParaRPr sz="2400" b="1" kern="0" dirty="0"/>
              </a:p>
            </p:txBody>
          </p:sp>
          <p:grpSp>
            <p:nvGrpSpPr>
              <p:cNvPr id="888" name="Group"/>
              <p:cNvGrpSpPr/>
              <p:nvPr/>
            </p:nvGrpSpPr>
            <p:grpSpPr>
              <a:xfrm>
                <a:off x="38100" y="2050284"/>
                <a:ext cx="971056" cy="1244791"/>
                <a:chOff x="107936" y="0"/>
                <a:chExt cx="971055" cy="1244790"/>
              </a:xfrm>
            </p:grpSpPr>
            <p:grpSp>
              <p:nvGrpSpPr>
                <p:cNvPr id="886" name="Group"/>
                <p:cNvGrpSpPr/>
                <p:nvPr/>
              </p:nvGrpSpPr>
              <p:grpSpPr>
                <a:xfrm>
                  <a:off x="107936" y="0"/>
                  <a:ext cx="971056" cy="513713"/>
                  <a:chOff x="327896" y="0"/>
                  <a:chExt cx="971055" cy="513712"/>
                </a:xfrm>
              </p:grpSpPr>
              <p:pic>
                <p:nvPicPr>
                  <p:cNvPr id="883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1457"/>
                  </a:blip>
                  <a:srcRect l="42093" r="42093" b="77888"/>
                  <a:stretch>
                    <a:fillRect/>
                  </a:stretch>
                </p:blipFill>
                <p:spPr>
                  <a:xfrm>
                    <a:off x="649366" y="0"/>
                    <a:ext cx="341609" cy="47766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84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1457"/>
                  </a:blip>
                  <a:srcRect l="66616" t="5703" r="17569" b="72185"/>
                  <a:stretch>
                    <a:fillRect/>
                  </a:stretch>
                </p:blipFill>
                <p:spPr>
                  <a:xfrm>
                    <a:off x="957343" y="36043"/>
                    <a:ext cx="341609" cy="47767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85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1457"/>
                  </a:blip>
                  <a:srcRect l="17258" t="6408" r="66927" b="71479"/>
                  <a:stretch>
                    <a:fillRect/>
                  </a:stretch>
                </p:blipFill>
                <p:spPr>
                  <a:xfrm>
                    <a:off x="327896" y="36043"/>
                    <a:ext cx="341610" cy="47767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887" name="Book Stack"/>
                <p:cNvSpPr/>
                <p:nvPr/>
              </p:nvSpPr>
              <p:spPr>
                <a:xfrm>
                  <a:off x="173018" y="587054"/>
                  <a:ext cx="725811" cy="6577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969" y="0"/>
                      </a:moveTo>
                      <a:cubicBezTo>
                        <a:pt x="3275" y="0"/>
                        <a:pt x="1896" y="1522"/>
                        <a:pt x="1896" y="3392"/>
                      </a:cubicBezTo>
                      <a:cubicBezTo>
                        <a:pt x="1896" y="5262"/>
                        <a:pt x="3275" y="6783"/>
                        <a:pt x="4969" y="6783"/>
                      </a:cubicBezTo>
                      <a:lnTo>
                        <a:pt x="21600" y="6783"/>
                      </a:lnTo>
                      <a:lnTo>
                        <a:pt x="21600" y="5757"/>
                      </a:lnTo>
                      <a:lnTo>
                        <a:pt x="4969" y="5757"/>
                      </a:lnTo>
                      <a:cubicBezTo>
                        <a:pt x="3788" y="5757"/>
                        <a:pt x="2827" y="4696"/>
                        <a:pt x="2827" y="3392"/>
                      </a:cubicBezTo>
                      <a:cubicBezTo>
                        <a:pt x="2827" y="2087"/>
                        <a:pt x="3788" y="1026"/>
                        <a:pt x="4969" y="1026"/>
                      </a:cubicBezTo>
                      <a:lnTo>
                        <a:pt x="21600" y="1026"/>
                      </a:lnTo>
                      <a:lnTo>
                        <a:pt x="21600" y="0"/>
                      </a:lnTo>
                      <a:lnTo>
                        <a:pt x="4969" y="0"/>
                      </a:lnTo>
                      <a:close/>
                      <a:moveTo>
                        <a:pt x="4969" y="1852"/>
                      </a:moveTo>
                      <a:lnTo>
                        <a:pt x="4969" y="2269"/>
                      </a:lnTo>
                      <a:lnTo>
                        <a:pt x="20792" y="2269"/>
                      </a:lnTo>
                      <a:cubicBezTo>
                        <a:pt x="20843" y="2123"/>
                        <a:pt x="20903" y="1984"/>
                        <a:pt x="20972" y="1852"/>
                      </a:cubicBezTo>
                      <a:lnTo>
                        <a:pt x="4969" y="1852"/>
                      </a:lnTo>
                      <a:close/>
                      <a:moveTo>
                        <a:pt x="4969" y="3215"/>
                      </a:moveTo>
                      <a:lnTo>
                        <a:pt x="4969" y="3632"/>
                      </a:lnTo>
                      <a:lnTo>
                        <a:pt x="20613" y="3632"/>
                      </a:lnTo>
                      <a:cubicBezTo>
                        <a:pt x="20608" y="3553"/>
                        <a:pt x="20605" y="3472"/>
                        <a:pt x="20605" y="3392"/>
                      </a:cubicBezTo>
                      <a:cubicBezTo>
                        <a:pt x="20605" y="3332"/>
                        <a:pt x="20607" y="3273"/>
                        <a:pt x="20610" y="3215"/>
                      </a:cubicBezTo>
                      <a:lnTo>
                        <a:pt x="4969" y="3215"/>
                      </a:lnTo>
                      <a:close/>
                      <a:moveTo>
                        <a:pt x="4969" y="4575"/>
                      </a:moveTo>
                      <a:lnTo>
                        <a:pt x="4969" y="4992"/>
                      </a:lnTo>
                      <a:lnTo>
                        <a:pt x="21006" y="4992"/>
                      </a:lnTo>
                      <a:cubicBezTo>
                        <a:pt x="20933" y="4861"/>
                        <a:pt x="20869" y="4722"/>
                        <a:pt x="20814" y="4575"/>
                      </a:cubicBezTo>
                      <a:lnTo>
                        <a:pt x="4969" y="4575"/>
                      </a:lnTo>
                      <a:close/>
                      <a:moveTo>
                        <a:pt x="1447" y="7349"/>
                      </a:moveTo>
                      <a:cubicBezTo>
                        <a:pt x="649" y="7349"/>
                        <a:pt x="0" y="8067"/>
                        <a:pt x="0" y="8948"/>
                      </a:cubicBezTo>
                      <a:lnTo>
                        <a:pt x="0" y="12535"/>
                      </a:lnTo>
                      <a:cubicBezTo>
                        <a:pt x="0" y="13416"/>
                        <a:pt x="649" y="14132"/>
                        <a:pt x="1447" y="14132"/>
                      </a:cubicBezTo>
                      <a:lnTo>
                        <a:pt x="1849" y="14132"/>
                      </a:lnTo>
                      <a:cubicBezTo>
                        <a:pt x="2061" y="14132"/>
                        <a:pt x="2248" y="14009"/>
                        <a:pt x="2355" y="13825"/>
                      </a:cubicBezTo>
                      <a:lnTo>
                        <a:pt x="2537" y="13825"/>
                      </a:lnTo>
                      <a:cubicBezTo>
                        <a:pt x="2644" y="14009"/>
                        <a:pt x="2831" y="14132"/>
                        <a:pt x="3043" y="14132"/>
                      </a:cubicBezTo>
                      <a:lnTo>
                        <a:pt x="19539" y="14132"/>
                      </a:lnTo>
                      <a:lnTo>
                        <a:pt x="19539" y="13106"/>
                      </a:lnTo>
                      <a:lnTo>
                        <a:pt x="3279" y="13106"/>
                      </a:lnTo>
                      <a:cubicBezTo>
                        <a:pt x="3173" y="12922"/>
                        <a:pt x="2986" y="12799"/>
                        <a:pt x="2773" y="12799"/>
                      </a:cubicBezTo>
                      <a:lnTo>
                        <a:pt x="2119" y="12799"/>
                      </a:lnTo>
                      <a:cubicBezTo>
                        <a:pt x="1906" y="12799"/>
                        <a:pt x="1719" y="12922"/>
                        <a:pt x="1613" y="13106"/>
                      </a:cubicBezTo>
                      <a:lnTo>
                        <a:pt x="1447" y="13106"/>
                      </a:lnTo>
                      <a:cubicBezTo>
                        <a:pt x="1161" y="13106"/>
                        <a:pt x="929" y="12850"/>
                        <a:pt x="929" y="12535"/>
                      </a:cubicBezTo>
                      <a:lnTo>
                        <a:pt x="929" y="8948"/>
                      </a:lnTo>
                      <a:cubicBezTo>
                        <a:pt x="929" y="8632"/>
                        <a:pt x="1161" y="8375"/>
                        <a:pt x="1447" y="8375"/>
                      </a:cubicBezTo>
                      <a:lnTo>
                        <a:pt x="1618" y="8375"/>
                      </a:lnTo>
                      <a:cubicBezTo>
                        <a:pt x="1725" y="8554"/>
                        <a:pt x="1910" y="8672"/>
                        <a:pt x="2119" y="8672"/>
                      </a:cubicBezTo>
                      <a:lnTo>
                        <a:pt x="2773" y="8672"/>
                      </a:lnTo>
                      <a:cubicBezTo>
                        <a:pt x="2982" y="8672"/>
                        <a:pt x="3167" y="8554"/>
                        <a:pt x="3274" y="8375"/>
                      </a:cubicBezTo>
                      <a:lnTo>
                        <a:pt x="19539" y="8375"/>
                      </a:lnTo>
                      <a:lnTo>
                        <a:pt x="19539" y="7349"/>
                      </a:lnTo>
                      <a:lnTo>
                        <a:pt x="3043" y="7349"/>
                      </a:lnTo>
                      <a:cubicBezTo>
                        <a:pt x="2834" y="7349"/>
                        <a:pt x="2649" y="7467"/>
                        <a:pt x="2542" y="7647"/>
                      </a:cubicBezTo>
                      <a:lnTo>
                        <a:pt x="2350" y="7647"/>
                      </a:lnTo>
                      <a:cubicBezTo>
                        <a:pt x="2242" y="7467"/>
                        <a:pt x="2058" y="7349"/>
                        <a:pt x="1849" y="7349"/>
                      </a:cubicBezTo>
                      <a:lnTo>
                        <a:pt x="1447" y="7349"/>
                      </a:lnTo>
                      <a:close/>
                      <a:moveTo>
                        <a:pt x="3264" y="9173"/>
                      </a:moveTo>
                      <a:lnTo>
                        <a:pt x="3264" y="9590"/>
                      </a:lnTo>
                      <a:lnTo>
                        <a:pt x="19087" y="9590"/>
                      </a:lnTo>
                      <a:cubicBezTo>
                        <a:pt x="19138" y="9444"/>
                        <a:pt x="19198" y="9305"/>
                        <a:pt x="19267" y="9173"/>
                      </a:cubicBezTo>
                      <a:lnTo>
                        <a:pt x="3264" y="9173"/>
                      </a:lnTo>
                      <a:close/>
                      <a:moveTo>
                        <a:pt x="3264" y="10534"/>
                      </a:moveTo>
                      <a:lnTo>
                        <a:pt x="3264" y="10951"/>
                      </a:lnTo>
                      <a:lnTo>
                        <a:pt x="18908" y="10951"/>
                      </a:lnTo>
                      <a:cubicBezTo>
                        <a:pt x="18902" y="10872"/>
                        <a:pt x="18899" y="10791"/>
                        <a:pt x="18899" y="10711"/>
                      </a:cubicBezTo>
                      <a:cubicBezTo>
                        <a:pt x="18899" y="10651"/>
                        <a:pt x="18901" y="10593"/>
                        <a:pt x="18904" y="10534"/>
                      </a:cubicBezTo>
                      <a:lnTo>
                        <a:pt x="3264" y="10534"/>
                      </a:lnTo>
                      <a:close/>
                      <a:moveTo>
                        <a:pt x="3264" y="11896"/>
                      </a:moveTo>
                      <a:lnTo>
                        <a:pt x="3264" y="12313"/>
                      </a:lnTo>
                      <a:lnTo>
                        <a:pt x="19301" y="12313"/>
                      </a:lnTo>
                      <a:cubicBezTo>
                        <a:pt x="19227" y="12182"/>
                        <a:pt x="19163" y="12043"/>
                        <a:pt x="19109" y="11896"/>
                      </a:cubicBezTo>
                      <a:lnTo>
                        <a:pt x="3264" y="11896"/>
                      </a:lnTo>
                      <a:close/>
                      <a:moveTo>
                        <a:pt x="4969" y="14817"/>
                      </a:moveTo>
                      <a:cubicBezTo>
                        <a:pt x="3275" y="14817"/>
                        <a:pt x="1896" y="16339"/>
                        <a:pt x="1896" y="18208"/>
                      </a:cubicBezTo>
                      <a:cubicBezTo>
                        <a:pt x="1896" y="20078"/>
                        <a:pt x="3275" y="21600"/>
                        <a:pt x="4969" y="21600"/>
                      </a:cubicBezTo>
                      <a:lnTo>
                        <a:pt x="21600" y="21600"/>
                      </a:lnTo>
                      <a:lnTo>
                        <a:pt x="21600" y="20574"/>
                      </a:lnTo>
                      <a:lnTo>
                        <a:pt x="4969" y="20574"/>
                      </a:lnTo>
                      <a:cubicBezTo>
                        <a:pt x="3788" y="20574"/>
                        <a:pt x="2827" y="19513"/>
                        <a:pt x="2827" y="18208"/>
                      </a:cubicBezTo>
                      <a:cubicBezTo>
                        <a:pt x="2827" y="16904"/>
                        <a:pt x="3788" y="15843"/>
                        <a:pt x="4969" y="15843"/>
                      </a:cubicBezTo>
                      <a:lnTo>
                        <a:pt x="21600" y="15843"/>
                      </a:lnTo>
                      <a:lnTo>
                        <a:pt x="21600" y="14817"/>
                      </a:lnTo>
                      <a:lnTo>
                        <a:pt x="4969" y="14817"/>
                      </a:lnTo>
                      <a:close/>
                      <a:moveTo>
                        <a:pt x="4969" y="16669"/>
                      </a:moveTo>
                      <a:lnTo>
                        <a:pt x="4969" y="17086"/>
                      </a:lnTo>
                      <a:lnTo>
                        <a:pt x="20792" y="17086"/>
                      </a:lnTo>
                      <a:cubicBezTo>
                        <a:pt x="20843" y="16940"/>
                        <a:pt x="20903" y="16800"/>
                        <a:pt x="20972" y="16669"/>
                      </a:cubicBezTo>
                      <a:lnTo>
                        <a:pt x="4969" y="16669"/>
                      </a:lnTo>
                      <a:close/>
                      <a:moveTo>
                        <a:pt x="4969" y="18030"/>
                      </a:moveTo>
                      <a:lnTo>
                        <a:pt x="4969" y="18447"/>
                      </a:lnTo>
                      <a:lnTo>
                        <a:pt x="20613" y="18447"/>
                      </a:lnTo>
                      <a:cubicBezTo>
                        <a:pt x="20608" y="18368"/>
                        <a:pt x="20605" y="18289"/>
                        <a:pt x="20605" y="18208"/>
                      </a:cubicBezTo>
                      <a:cubicBezTo>
                        <a:pt x="20605" y="18149"/>
                        <a:pt x="20607" y="18089"/>
                        <a:pt x="20610" y="18030"/>
                      </a:cubicBezTo>
                      <a:lnTo>
                        <a:pt x="4969" y="18030"/>
                      </a:lnTo>
                      <a:close/>
                      <a:moveTo>
                        <a:pt x="4969" y="19392"/>
                      </a:moveTo>
                      <a:lnTo>
                        <a:pt x="4969" y="19809"/>
                      </a:lnTo>
                      <a:lnTo>
                        <a:pt x="21006" y="19809"/>
                      </a:lnTo>
                      <a:cubicBezTo>
                        <a:pt x="20933" y="19678"/>
                        <a:pt x="20869" y="19539"/>
                        <a:pt x="20814" y="19392"/>
                      </a:cubicBezTo>
                      <a:lnTo>
                        <a:pt x="4969" y="19392"/>
                      </a:lnTo>
                      <a:close/>
                    </a:path>
                  </a:pathLst>
                </a:custGeom>
                <a:solidFill>
                  <a:srgbClr val="8F2C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495301" hangingPunct="0"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920" kern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</p:grpSp>
          <p:sp>
            <p:nvSpPr>
              <p:cNvPr id="889" name="Watson trains with less data and is easier for your employees to use"/>
              <p:cNvSpPr txBox="1"/>
              <p:nvPr/>
            </p:nvSpPr>
            <p:spPr>
              <a:xfrm>
                <a:off x="0" y="3422385"/>
                <a:ext cx="3740901" cy="28725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0480" tIns="30480" rIns="30480" bIns="30480" numCol="1" anchor="t">
                <a:spAutoFit/>
              </a:bodyPr>
              <a:lstStyle>
                <a:lvl1pPr algn="l">
                  <a:defRPr b="0">
                    <a:solidFill>
                      <a:srgbClr val="FFFFFF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</a:lstStyle>
              <a:p>
                <a:pPr defTabSz="495301" hangingPunct="0"/>
                <a:r>
                  <a:rPr sz="1800" kern="0" dirty="0"/>
                  <a:t>Watson </a:t>
                </a:r>
                <a:r>
                  <a:rPr lang="ru-RU" sz="1800" kern="0" dirty="0"/>
                  <a:t>обучается на меньшем количестве данных и легче в использовании сотрудниками</a:t>
                </a:r>
                <a:endParaRPr sz="1800" kern="0" dirty="0"/>
              </a:p>
            </p:txBody>
          </p:sp>
        </p:grpSp>
      </p:grpSp>
      <p:grpSp>
        <p:nvGrpSpPr>
          <p:cNvPr id="902" name="Group"/>
          <p:cNvGrpSpPr/>
          <p:nvPr/>
        </p:nvGrpSpPr>
        <p:grpSpPr>
          <a:xfrm>
            <a:off x="5909529" y="4246901"/>
            <a:ext cx="2825694" cy="3929896"/>
            <a:chOff x="0" y="0"/>
            <a:chExt cx="4709489" cy="6549825"/>
          </a:xfrm>
        </p:grpSpPr>
        <p:sp>
          <p:nvSpPr>
            <p:cNvPr id="892" name="Rectangle"/>
            <p:cNvSpPr/>
            <p:nvPr/>
          </p:nvSpPr>
          <p:spPr>
            <a:xfrm>
              <a:off x="0" y="0"/>
              <a:ext cx="4709489" cy="6549825"/>
            </a:xfrm>
            <a:prstGeom prst="rect">
              <a:avLst/>
            </a:prstGeom>
            <a:solidFill>
              <a:srgbClr val="2B2C37">
                <a:alpha val="955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95301" hangingPunct="0">
                <a:defRPr sz="3200" b="0">
                  <a:solidFill>
                    <a:srgbClr val="C93A64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920" kern="0">
                <a:solidFill>
                  <a:srgbClr val="C93A6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901" name="Group"/>
            <p:cNvGrpSpPr/>
            <p:nvPr/>
          </p:nvGrpSpPr>
          <p:grpSpPr>
            <a:xfrm>
              <a:off x="300812" y="260605"/>
              <a:ext cx="4234977" cy="6250611"/>
              <a:chOff x="0" y="44353"/>
              <a:chExt cx="4234976" cy="6250610"/>
            </a:xfrm>
          </p:grpSpPr>
          <p:sp>
            <p:nvSpPr>
              <p:cNvPr id="893" name="Goes where…"/>
              <p:cNvSpPr txBox="1"/>
              <p:nvPr/>
            </p:nvSpPr>
            <p:spPr>
              <a:xfrm>
                <a:off x="0" y="44353"/>
                <a:ext cx="4130949" cy="13336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0480" tIns="30480" rIns="30480" bIns="30480" numCol="1" anchor="ctr">
                <a:spAutoFit/>
              </a:bodyPr>
              <a:lstStyle/>
              <a:p>
                <a:pPr defTabSz="495301" hangingPunct="0">
                  <a:defRPr sz="4000">
                    <a:solidFill>
                      <a:srgbClr val="FFFFFF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ru-RU" sz="2400" b="1" kern="0" dirty="0">
                    <a:solidFill>
                      <a:srgbClr val="FFFFFF"/>
                    </a:solidFill>
                    <a:latin typeface="IBM Plex Sans"/>
                    <a:sym typeface="IBM Plex Sans"/>
                  </a:rPr>
                  <a:t>Там где ваши данные</a:t>
                </a:r>
                <a:endParaRPr sz="2400" b="1" kern="0" dirty="0">
                  <a:solidFill>
                    <a:srgbClr val="FFFFFF"/>
                  </a:solidFill>
                  <a:latin typeface="IBM Plex Sans"/>
                  <a:sym typeface="IBM Plex Sans"/>
                </a:endParaRPr>
              </a:p>
            </p:txBody>
          </p:sp>
          <p:grpSp>
            <p:nvGrpSpPr>
              <p:cNvPr id="899" name="Group"/>
              <p:cNvGrpSpPr/>
              <p:nvPr/>
            </p:nvGrpSpPr>
            <p:grpSpPr>
              <a:xfrm>
                <a:off x="0" y="2050284"/>
                <a:ext cx="1072034" cy="1244791"/>
                <a:chOff x="0" y="0"/>
                <a:chExt cx="1072033" cy="1244790"/>
              </a:xfrm>
            </p:grpSpPr>
            <p:sp>
              <p:nvSpPr>
                <p:cNvPr id="894" name="Coins"/>
                <p:cNvSpPr/>
                <p:nvPr/>
              </p:nvSpPr>
              <p:spPr>
                <a:xfrm>
                  <a:off x="211097" y="581054"/>
                  <a:ext cx="661750" cy="6637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1" y="0"/>
                      </a:moveTo>
                      <a:cubicBezTo>
                        <a:pt x="7949" y="0"/>
                        <a:pt x="5266" y="392"/>
                        <a:pt x="3255" y="1111"/>
                      </a:cubicBezTo>
                      <a:cubicBezTo>
                        <a:pt x="1360" y="1787"/>
                        <a:pt x="273" y="2685"/>
                        <a:pt x="273" y="3572"/>
                      </a:cubicBezTo>
                      <a:cubicBezTo>
                        <a:pt x="273" y="4460"/>
                        <a:pt x="1360" y="5360"/>
                        <a:pt x="3255" y="6035"/>
                      </a:cubicBezTo>
                      <a:cubicBezTo>
                        <a:pt x="5266" y="6749"/>
                        <a:pt x="7949" y="7147"/>
                        <a:pt x="10801" y="7147"/>
                      </a:cubicBezTo>
                      <a:cubicBezTo>
                        <a:pt x="13652" y="7147"/>
                        <a:pt x="16334" y="6754"/>
                        <a:pt x="18345" y="6035"/>
                      </a:cubicBezTo>
                      <a:cubicBezTo>
                        <a:pt x="20240" y="5360"/>
                        <a:pt x="21327" y="4460"/>
                        <a:pt x="21327" y="3572"/>
                      </a:cubicBezTo>
                      <a:cubicBezTo>
                        <a:pt x="21327" y="2685"/>
                        <a:pt x="20240" y="1787"/>
                        <a:pt x="18345" y="1111"/>
                      </a:cubicBezTo>
                      <a:cubicBezTo>
                        <a:pt x="16334" y="398"/>
                        <a:pt x="13652" y="0"/>
                        <a:pt x="10801" y="0"/>
                      </a:cubicBezTo>
                      <a:close/>
                      <a:moveTo>
                        <a:pt x="12" y="4505"/>
                      </a:moveTo>
                      <a:lnTo>
                        <a:pt x="12" y="5914"/>
                      </a:lnTo>
                      <a:cubicBezTo>
                        <a:pt x="12" y="8033"/>
                        <a:pt x="4846" y="9754"/>
                        <a:pt x="10811" y="9754"/>
                      </a:cubicBezTo>
                      <a:cubicBezTo>
                        <a:pt x="16776" y="9754"/>
                        <a:pt x="21600" y="8039"/>
                        <a:pt x="21600" y="5914"/>
                      </a:cubicBezTo>
                      <a:lnTo>
                        <a:pt x="21600" y="4505"/>
                      </a:lnTo>
                      <a:cubicBezTo>
                        <a:pt x="21136" y="5284"/>
                        <a:pt x="20088" y="5991"/>
                        <a:pt x="18531" y="6541"/>
                      </a:cubicBezTo>
                      <a:cubicBezTo>
                        <a:pt x="16460" y="7276"/>
                        <a:pt x="13718" y="7679"/>
                        <a:pt x="10806" y="7679"/>
                      </a:cubicBezTo>
                      <a:cubicBezTo>
                        <a:pt x="7894" y="7679"/>
                        <a:pt x="5146" y="7276"/>
                        <a:pt x="3081" y="6541"/>
                      </a:cubicBezTo>
                      <a:cubicBezTo>
                        <a:pt x="1524" y="5985"/>
                        <a:pt x="476" y="5284"/>
                        <a:pt x="12" y="4505"/>
                      </a:cubicBezTo>
                      <a:close/>
                      <a:moveTo>
                        <a:pt x="0" y="7320"/>
                      </a:moveTo>
                      <a:lnTo>
                        <a:pt x="0" y="8284"/>
                      </a:lnTo>
                      <a:cubicBezTo>
                        <a:pt x="0" y="10402"/>
                        <a:pt x="4836" y="12123"/>
                        <a:pt x="10801" y="12123"/>
                      </a:cubicBezTo>
                      <a:cubicBezTo>
                        <a:pt x="16766" y="12123"/>
                        <a:pt x="21600" y="10408"/>
                        <a:pt x="21600" y="8284"/>
                      </a:cubicBezTo>
                      <a:lnTo>
                        <a:pt x="21600" y="7320"/>
                      </a:lnTo>
                      <a:cubicBezTo>
                        <a:pt x="21458" y="7495"/>
                        <a:pt x="21295" y="7664"/>
                        <a:pt x="21098" y="7827"/>
                      </a:cubicBezTo>
                      <a:cubicBezTo>
                        <a:pt x="20508" y="8329"/>
                        <a:pt x="19672" y="8769"/>
                        <a:pt x="18618" y="9145"/>
                      </a:cubicBezTo>
                      <a:cubicBezTo>
                        <a:pt x="16520" y="9891"/>
                        <a:pt x="13745" y="10299"/>
                        <a:pt x="10801" y="10299"/>
                      </a:cubicBezTo>
                      <a:cubicBezTo>
                        <a:pt x="7856" y="10299"/>
                        <a:pt x="5080" y="9891"/>
                        <a:pt x="2982" y="9145"/>
                      </a:cubicBezTo>
                      <a:cubicBezTo>
                        <a:pt x="1928" y="8769"/>
                        <a:pt x="1099" y="8329"/>
                        <a:pt x="504" y="7827"/>
                      </a:cubicBezTo>
                      <a:cubicBezTo>
                        <a:pt x="307" y="7664"/>
                        <a:pt x="142" y="7495"/>
                        <a:pt x="0" y="7320"/>
                      </a:cubicBezTo>
                      <a:close/>
                      <a:moveTo>
                        <a:pt x="0" y="9689"/>
                      </a:moveTo>
                      <a:lnTo>
                        <a:pt x="0" y="10653"/>
                      </a:lnTo>
                      <a:cubicBezTo>
                        <a:pt x="0" y="12771"/>
                        <a:pt x="4836" y="14492"/>
                        <a:pt x="10801" y="14492"/>
                      </a:cubicBezTo>
                      <a:cubicBezTo>
                        <a:pt x="16766" y="14492"/>
                        <a:pt x="21600" y="12777"/>
                        <a:pt x="21600" y="10653"/>
                      </a:cubicBezTo>
                      <a:lnTo>
                        <a:pt x="21600" y="9689"/>
                      </a:lnTo>
                      <a:cubicBezTo>
                        <a:pt x="21458" y="9864"/>
                        <a:pt x="21295" y="10033"/>
                        <a:pt x="21098" y="10197"/>
                      </a:cubicBezTo>
                      <a:cubicBezTo>
                        <a:pt x="20508" y="10698"/>
                        <a:pt x="19672" y="11138"/>
                        <a:pt x="18618" y="11514"/>
                      </a:cubicBezTo>
                      <a:cubicBezTo>
                        <a:pt x="16520" y="12260"/>
                        <a:pt x="13745" y="12668"/>
                        <a:pt x="10801" y="12668"/>
                      </a:cubicBezTo>
                      <a:cubicBezTo>
                        <a:pt x="7856" y="12668"/>
                        <a:pt x="5080" y="12260"/>
                        <a:pt x="2982" y="11514"/>
                      </a:cubicBezTo>
                      <a:cubicBezTo>
                        <a:pt x="1928" y="11138"/>
                        <a:pt x="1099" y="10698"/>
                        <a:pt x="504" y="10197"/>
                      </a:cubicBezTo>
                      <a:cubicBezTo>
                        <a:pt x="307" y="10033"/>
                        <a:pt x="142" y="9864"/>
                        <a:pt x="0" y="9689"/>
                      </a:cubicBezTo>
                      <a:close/>
                      <a:moveTo>
                        <a:pt x="0" y="12059"/>
                      </a:moveTo>
                      <a:lnTo>
                        <a:pt x="0" y="13022"/>
                      </a:lnTo>
                      <a:cubicBezTo>
                        <a:pt x="0" y="15141"/>
                        <a:pt x="4836" y="16862"/>
                        <a:pt x="10801" y="16862"/>
                      </a:cubicBezTo>
                      <a:cubicBezTo>
                        <a:pt x="16766" y="16862"/>
                        <a:pt x="21600" y="15146"/>
                        <a:pt x="21600" y="13022"/>
                      </a:cubicBezTo>
                      <a:lnTo>
                        <a:pt x="21600" y="12059"/>
                      </a:lnTo>
                      <a:cubicBezTo>
                        <a:pt x="21458" y="12233"/>
                        <a:pt x="21295" y="12402"/>
                        <a:pt x="21098" y="12566"/>
                      </a:cubicBezTo>
                      <a:cubicBezTo>
                        <a:pt x="20508" y="13067"/>
                        <a:pt x="19672" y="13507"/>
                        <a:pt x="18618" y="13883"/>
                      </a:cubicBezTo>
                      <a:cubicBezTo>
                        <a:pt x="16520" y="14629"/>
                        <a:pt x="13745" y="15037"/>
                        <a:pt x="10801" y="15037"/>
                      </a:cubicBezTo>
                      <a:cubicBezTo>
                        <a:pt x="7856" y="15037"/>
                        <a:pt x="5080" y="14629"/>
                        <a:pt x="2982" y="13883"/>
                      </a:cubicBezTo>
                      <a:cubicBezTo>
                        <a:pt x="1928" y="13507"/>
                        <a:pt x="1099" y="13067"/>
                        <a:pt x="504" y="12566"/>
                      </a:cubicBezTo>
                      <a:cubicBezTo>
                        <a:pt x="307" y="12402"/>
                        <a:pt x="142" y="12233"/>
                        <a:pt x="0" y="12059"/>
                      </a:cubicBezTo>
                      <a:close/>
                      <a:moveTo>
                        <a:pt x="0" y="14428"/>
                      </a:moveTo>
                      <a:lnTo>
                        <a:pt x="0" y="15391"/>
                      </a:lnTo>
                      <a:cubicBezTo>
                        <a:pt x="0" y="17510"/>
                        <a:pt x="4836" y="19231"/>
                        <a:pt x="10801" y="19231"/>
                      </a:cubicBezTo>
                      <a:cubicBezTo>
                        <a:pt x="16766" y="19231"/>
                        <a:pt x="21600" y="17515"/>
                        <a:pt x="21600" y="15391"/>
                      </a:cubicBezTo>
                      <a:lnTo>
                        <a:pt x="21600" y="14428"/>
                      </a:lnTo>
                      <a:cubicBezTo>
                        <a:pt x="21458" y="14602"/>
                        <a:pt x="21295" y="14772"/>
                        <a:pt x="21098" y="14935"/>
                      </a:cubicBezTo>
                      <a:cubicBezTo>
                        <a:pt x="20508" y="15436"/>
                        <a:pt x="19672" y="15877"/>
                        <a:pt x="18618" y="16252"/>
                      </a:cubicBezTo>
                      <a:cubicBezTo>
                        <a:pt x="16520" y="16998"/>
                        <a:pt x="13745" y="17406"/>
                        <a:pt x="10801" y="17406"/>
                      </a:cubicBezTo>
                      <a:cubicBezTo>
                        <a:pt x="7856" y="17406"/>
                        <a:pt x="5080" y="16998"/>
                        <a:pt x="2982" y="16252"/>
                      </a:cubicBezTo>
                      <a:cubicBezTo>
                        <a:pt x="1928" y="15877"/>
                        <a:pt x="1099" y="15436"/>
                        <a:pt x="504" y="14935"/>
                      </a:cubicBezTo>
                      <a:cubicBezTo>
                        <a:pt x="307" y="14772"/>
                        <a:pt x="142" y="14602"/>
                        <a:pt x="0" y="14428"/>
                      </a:cubicBezTo>
                      <a:close/>
                      <a:moveTo>
                        <a:pt x="0" y="16797"/>
                      </a:moveTo>
                      <a:lnTo>
                        <a:pt x="0" y="17760"/>
                      </a:lnTo>
                      <a:cubicBezTo>
                        <a:pt x="0" y="19879"/>
                        <a:pt x="4836" y="21600"/>
                        <a:pt x="10801" y="21600"/>
                      </a:cubicBezTo>
                      <a:cubicBezTo>
                        <a:pt x="16766" y="21600"/>
                        <a:pt x="21600" y="19879"/>
                        <a:pt x="21600" y="17760"/>
                      </a:cubicBezTo>
                      <a:lnTo>
                        <a:pt x="21600" y="16797"/>
                      </a:lnTo>
                      <a:cubicBezTo>
                        <a:pt x="21458" y="16971"/>
                        <a:pt x="21295" y="17141"/>
                        <a:pt x="21098" y="17304"/>
                      </a:cubicBezTo>
                      <a:cubicBezTo>
                        <a:pt x="20508" y="17805"/>
                        <a:pt x="19672" y="18246"/>
                        <a:pt x="18618" y="18622"/>
                      </a:cubicBezTo>
                      <a:cubicBezTo>
                        <a:pt x="16520" y="19368"/>
                        <a:pt x="13745" y="19775"/>
                        <a:pt x="10801" y="19775"/>
                      </a:cubicBezTo>
                      <a:cubicBezTo>
                        <a:pt x="7856" y="19775"/>
                        <a:pt x="5080" y="19368"/>
                        <a:pt x="2982" y="18622"/>
                      </a:cubicBezTo>
                      <a:cubicBezTo>
                        <a:pt x="1928" y="18246"/>
                        <a:pt x="1099" y="17805"/>
                        <a:pt x="504" y="17304"/>
                      </a:cubicBezTo>
                      <a:cubicBezTo>
                        <a:pt x="307" y="17141"/>
                        <a:pt x="142" y="16971"/>
                        <a:pt x="0" y="16797"/>
                      </a:cubicBezTo>
                      <a:close/>
                    </a:path>
                  </a:pathLst>
                </a:custGeom>
                <a:solidFill>
                  <a:srgbClr val="5E5F78">
                    <a:alpha val="69841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495301" hangingPunct="0"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920" kern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  <p:grpSp>
              <p:nvGrpSpPr>
                <p:cNvPr id="898" name="Group"/>
                <p:cNvGrpSpPr/>
                <p:nvPr/>
              </p:nvGrpSpPr>
              <p:grpSpPr>
                <a:xfrm>
                  <a:off x="-1" y="0"/>
                  <a:ext cx="1072035" cy="557289"/>
                  <a:chOff x="345272" y="0"/>
                  <a:chExt cx="1072033" cy="557288"/>
                </a:xfrm>
              </p:grpSpPr>
              <p:pic>
                <p:nvPicPr>
                  <p:cNvPr id="895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1651"/>
                  </a:blip>
                  <a:srcRect l="42093" r="42093" b="77888"/>
                  <a:stretch>
                    <a:fillRect/>
                  </a:stretch>
                </p:blipFill>
                <p:spPr>
                  <a:xfrm>
                    <a:off x="697757" y="0"/>
                    <a:ext cx="367066" cy="5132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96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1651"/>
                  </a:blip>
                  <a:srcRect l="66616" t="5703" r="17569" b="72185"/>
                  <a:stretch>
                    <a:fillRect/>
                  </a:stretch>
                </p:blipFill>
                <p:spPr>
                  <a:xfrm>
                    <a:off x="1050241" y="44023"/>
                    <a:ext cx="367066" cy="51326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97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1651"/>
                  </a:blip>
                  <a:srcRect l="17258" t="6408" r="66927" b="71479"/>
                  <a:stretch>
                    <a:fillRect/>
                  </a:stretch>
                </p:blipFill>
                <p:spPr>
                  <a:xfrm>
                    <a:off x="345272" y="44023"/>
                    <a:ext cx="367067" cy="51326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sp>
            <p:nvSpPr>
              <p:cNvPr id="900" name="Watson can be deployed anywhere and can connect to external data and systems"/>
              <p:cNvSpPr txBox="1"/>
              <p:nvPr/>
            </p:nvSpPr>
            <p:spPr>
              <a:xfrm>
                <a:off x="0" y="3422383"/>
                <a:ext cx="4234976" cy="28725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0480" tIns="30480" rIns="30480" bIns="30480" numCol="1" anchor="t">
                <a:spAutoFit/>
              </a:bodyPr>
              <a:lstStyle>
                <a:lvl1pPr algn="l">
                  <a:defRPr b="0">
                    <a:solidFill>
                      <a:srgbClr val="FFFFFF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</a:lstStyle>
              <a:p>
                <a:pPr defTabSz="495301" hangingPunct="0"/>
                <a:r>
                  <a:rPr sz="1800" kern="0" dirty="0"/>
                  <a:t>Watson </a:t>
                </a:r>
                <a:r>
                  <a:rPr lang="ru-RU" sz="1800" kern="0" dirty="0"/>
                  <a:t>может быть развернут в облаке и на серверах заказчика, может подключаться к внешним данным</a:t>
                </a:r>
                <a:endParaRPr sz="1800" kern="0" dirty="0"/>
              </a:p>
            </p:txBody>
          </p:sp>
        </p:grpSp>
      </p:grpSp>
      <p:grpSp>
        <p:nvGrpSpPr>
          <p:cNvPr id="913" name="Group"/>
          <p:cNvGrpSpPr/>
          <p:nvPr/>
        </p:nvGrpSpPr>
        <p:grpSpPr>
          <a:xfrm>
            <a:off x="8816462" y="4246900"/>
            <a:ext cx="2825694" cy="3929897"/>
            <a:chOff x="0" y="0"/>
            <a:chExt cx="4709489" cy="6549825"/>
          </a:xfrm>
        </p:grpSpPr>
        <p:sp>
          <p:nvSpPr>
            <p:cNvPr id="903" name="Rectangle"/>
            <p:cNvSpPr/>
            <p:nvPr/>
          </p:nvSpPr>
          <p:spPr>
            <a:xfrm>
              <a:off x="0" y="0"/>
              <a:ext cx="4709489" cy="6549825"/>
            </a:xfrm>
            <a:prstGeom prst="rect">
              <a:avLst/>
            </a:prstGeom>
            <a:solidFill>
              <a:srgbClr val="151E37">
                <a:alpha val="955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95301" hangingPunct="0">
                <a:defRPr sz="3200" b="0">
                  <a:solidFill>
                    <a:srgbClr val="C93A64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920" kern="0">
                <a:solidFill>
                  <a:srgbClr val="C93A6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912" name="Group"/>
            <p:cNvGrpSpPr/>
            <p:nvPr/>
          </p:nvGrpSpPr>
          <p:grpSpPr>
            <a:xfrm>
              <a:off x="306757" y="260604"/>
              <a:ext cx="4234978" cy="5327284"/>
              <a:chOff x="-1" y="44352"/>
              <a:chExt cx="4234977" cy="5327283"/>
            </a:xfrm>
          </p:grpSpPr>
          <p:sp>
            <p:nvSpPr>
              <p:cNvPr id="904" name="You own the insights"/>
              <p:cNvSpPr txBox="1"/>
              <p:nvPr/>
            </p:nvSpPr>
            <p:spPr>
              <a:xfrm>
                <a:off x="-1" y="44352"/>
                <a:ext cx="3328831" cy="13336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0480" tIns="30480" rIns="30480" bIns="30480" numCol="1" anchor="ctr">
                <a:spAutoFit/>
              </a:bodyPr>
              <a:lstStyle>
                <a:lvl1pPr algn="l">
                  <a:defRPr sz="4000">
                    <a:solidFill>
                      <a:srgbClr val="FFFFFF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</a:lstStyle>
              <a:p>
                <a:pPr defTabSz="495301" hangingPunct="0"/>
                <a:r>
                  <a:rPr lang="ru-RU" sz="2400" b="1" kern="0" dirty="0"/>
                  <a:t>Вы владеете идеями</a:t>
                </a:r>
                <a:endParaRPr sz="2400" b="1" kern="0" dirty="0"/>
              </a:p>
            </p:txBody>
          </p:sp>
          <p:grpSp>
            <p:nvGrpSpPr>
              <p:cNvPr id="910" name="Group"/>
              <p:cNvGrpSpPr/>
              <p:nvPr/>
            </p:nvGrpSpPr>
            <p:grpSpPr>
              <a:xfrm>
                <a:off x="-1" y="2050284"/>
                <a:ext cx="704968" cy="1244791"/>
                <a:chOff x="0" y="0"/>
                <a:chExt cx="704966" cy="1244790"/>
              </a:xfrm>
            </p:grpSpPr>
            <p:sp>
              <p:nvSpPr>
                <p:cNvPr id="905" name="Lock"/>
                <p:cNvSpPr/>
                <p:nvPr/>
              </p:nvSpPr>
              <p:spPr>
                <a:xfrm>
                  <a:off x="77022" y="408629"/>
                  <a:ext cx="550920" cy="8361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6292" y="0"/>
                        <a:pt x="2626" y="2414"/>
                        <a:pt x="2626" y="5384"/>
                      </a:cubicBezTo>
                      <a:lnTo>
                        <a:pt x="2626" y="9831"/>
                      </a:lnTo>
                      <a:cubicBezTo>
                        <a:pt x="989" y="11082"/>
                        <a:pt x="0" y="12705"/>
                        <a:pt x="0" y="14484"/>
                      </a:cubicBezTo>
                      <a:cubicBezTo>
                        <a:pt x="0" y="18414"/>
                        <a:pt x="4835" y="21600"/>
                        <a:pt x="10800" y="21600"/>
                      </a:cubicBezTo>
                      <a:cubicBezTo>
                        <a:pt x="16765" y="21600"/>
                        <a:pt x="21600" y="18414"/>
                        <a:pt x="21600" y="14484"/>
                      </a:cubicBezTo>
                      <a:cubicBezTo>
                        <a:pt x="21600" y="12705"/>
                        <a:pt x="20611" y="11082"/>
                        <a:pt x="18974" y="9831"/>
                      </a:cubicBezTo>
                      <a:lnTo>
                        <a:pt x="18974" y="5384"/>
                      </a:lnTo>
                      <a:cubicBezTo>
                        <a:pt x="18974" y="2414"/>
                        <a:pt x="15308" y="0"/>
                        <a:pt x="10800" y="0"/>
                      </a:cubicBezTo>
                      <a:close/>
                      <a:moveTo>
                        <a:pt x="10800" y="2700"/>
                      </a:moveTo>
                      <a:cubicBezTo>
                        <a:pt x="13050" y="2700"/>
                        <a:pt x="14883" y="3908"/>
                        <a:pt x="14883" y="5391"/>
                      </a:cubicBezTo>
                      <a:lnTo>
                        <a:pt x="14883" y="7897"/>
                      </a:lnTo>
                      <a:cubicBezTo>
                        <a:pt x="13623" y="7558"/>
                        <a:pt x="12248" y="7368"/>
                        <a:pt x="10800" y="7368"/>
                      </a:cubicBezTo>
                      <a:cubicBezTo>
                        <a:pt x="9352" y="7368"/>
                        <a:pt x="7977" y="7558"/>
                        <a:pt x="6717" y="7897"/>
                      </a:cubicBezTo>
                      <a:lnTo>
                        <a:pt x="6717" y="5391"/>
                      </a:lnTo>
                      <a:cubicBezTo>
                        <a:pt x="6717" y="3908"/>
                        <a:pt x="8550" y="2700"/>
                        <a:pt x="10800" y="2700"/>
                      </a:cubicBezTo>
                      <a:close/>
                      <a:moveTo>
                        <a:pt x="10800" y="10711"/>
                      </a:moveTo>
                      <a:cubicBezTo>
                        <a:pt x="13966" y="10711"/>
                        <a:pt x="16527" y="12398"/>
                        <a:pt x="16527" y="14484"/>
                      </a:cubicBezTo>
                      <a:cubicBezTo>
                        <a:pt x="16527" y="16570"/>
                        <a:pt x="13966" y="18258"/>
                        <a:pt x="10800" y="18258"/>
                      </a:cubicBezTo>
                      <a:cubicBezTo>
                        <a:pt x="7634" y="18258"/>
                        <a:pt x="5073" y="16570"/>
                        <a:pt x="5073" y="14484"/>
                      </a:cubicBezTo>
                      <a:cubicBezTo>
                        <a:pt x="5073" y="12398"/>
                        <a:pt x="7634" y="10711"/>
                        <a:pt x="10800" y="10711"/>
                      </a:cubicBezTo>
                      <a:close/>
                      <a:moveTo>
                        <a:pt x="10800" y="11336"/>
                      </a:moveTo>
                      <a:cubicBezTo>
                        <a:pt x="9577" y="11336"/>
                        <a:pt x="8355" y="11644"/>
                        <a:pt x="7422" y="12259"/>
                      </a:cubicBezTo>
                      <a:cubicBezTo>
                        <a:pt x="5556" y="13488"/>
                        <a:pt x="5556" y="15480"/>
                        <a:pt x="7422" y="16710"/>
                      </a:cubicBezTo>
                      <a:cubicBezTo>
                        <a:pt x="9288" y="17939"/>
                        <a:pt x="12312" y="17939"/>
                        <a:pt x="14178" y="16710"/>
                      </a:cubicBezTo>
                      <a:cubicBezTo>
                        <a:pt x="16044" y="15480"/>
                        <a:pt x="16044" y="13488"/>
                        <a:pt x="14178" y="12259"/>
                      </a:cubicBezTo>
                      <a:cubicBezTo>
                        <a:pt x="13245" y="11644"/>
                        <a:pt x="12023" y="11336"/>
                        <a:pt x="10800" y="11336"/>
                      </a:cubicBezTo>
                      <a:close/>
                    </a:path>
                  </a:pathLst>
                </a:custGeom>
                <a:solidFill>
                  <a:srgbClr val="2F4680">
                    <a:alpha val="72602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495301" hangingPunct="0">
                    <a:defRPr sz="3200" b="0">
                      <a:solidFill>
                        <a:srgbClr val="151E37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920" kern="0">
                    <a:solidFill>
                      <a:srgbClr val="151E37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  <p:grpSp>
              <p:nvGrpSpPr>
                <p:cNvPr id="909" name="Group"/>
                <p:cNvGrpSpPr/>
                <p:nvPr/>
              </p:nvGrpSpPr>
              <p:grpSpPr>
                <a:xfrm>
                  <a:off x="0" y="0"/>
                  <a:ext cx="704967" cy="349227"/>
                  <a:chOff x="0" y="0"/>
                  <a:chExt cx="704966" cy="349226"/>
                </a:xfrm>
              </p:grpSpPr>
              <p:pic>
                <p:nvPicPr>
                  <p:cNvPr id="906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5158"/>
                  </a:blip>
                  <a:srcRect l="42093" r="42093" b="77888"/>
                  <a:stretch>
                    <a:fillRect/>
                  </a:stretch>
                </p:blipFill>
                <p:spPr>
                  <a:xfrm>
                    <a:off x="252175" y="0"/>
                    <a:ext cx="200616" cy="28051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07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5158"/>
                  </a:blip>
                  <a:srcRect l="66616" t="5703" r="17569" b="72185"/>
                  <a:stretch>
                    <a:fillRect/>
                  </a:stretch>
                </p:blipFill>
                <p:spPr>
                  <a:xfrm>
                    <a:off x="504350" y="68707"/>
                    <a:ext cx="200617" cy="28052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08" name="Watson_Avatar_Pos_BluePurple_RGB (1).png" descr="Watson_Avatar_Pos_BluePurple_RGB (1).png"/>
                  <p:cNvPicPr>
                    <a:picLocks noChangeAspect="1"/>
                  </p:cNvPicPr>
                  <p:nvPr/>
                </p:nvPicPr>
                <p:blipFill>
                  <a:blip r:embed="rId3">
                    <a:alphaModFix amt="15158"/>
                  </a:blip>
                  <a:srcRect l="17258" t="6408" r="66927" b="71479"/>
                  <a:stretch>
                    <a:fillRect/>
                  </a:stretch>
                </p:blipFill>
                <p:spPr>
                  <a:xfrm>
                    <a:off x="0" y="68707"/>
                    <a:ext cx="200616" cy="28052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sp>
            <p:nvSpPr>
              <p:cNvPr id="911" name="We don’t use your intellectual property or insights to improve other implementations"/>
              <p:cNvSpPr txBox="1"/>
              <p:nvPr/>
            </p:nvSpPr>
            <p:spPr>
              <a:xfrm>
                <a:off x="-1" y="3422385"/>
                <a:ext cx="4234977" cy="19492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0480" tIns="30480" rIns="30480" bIns="30480" numCol="1" anchor="t">
                <a:spAutoFit/>
              </a:bodyPr>
              <a:lstStyle>
                <a:lvl1pPr algn="l">
                  <a:defRPr b="0">
                    <a:solidFill>
                      <a:srgbClr val="FFFFFF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</a:lstStyle>
              <a:p>
                <a:pPr defTabSz="495301" hangingPunct="0"/>
                <a:r>
                  <a:rPr lang="ru-RU" sz="1800" kern="0" dirty="0"/>
                  <a:t>Мы не используем ваши данные для улучшения наших продуктов</a:t>
                </a:r>
                <a:endParaRPr sz="1800" kern="0" dirty="0"/>
              </a:p>
            </p:txBody>
          </p:sp>
        </p:grpSp>
      </p:grpSp>
      <p:grpSp>
        <p:nvGrpSpPr>
          <p:cNvPr id="923" name="Group"/>
          <p:cNvGrpSpPr/>
          <p:nvPr/>
        </p:nvGrpSpPr>
        <p:grpSpPr>
          <a:xfrm>
            <a:off x="11723396" y="4246901"/>
            <a:ext cx="2825694" cy="3929896"/>
            <a:chOff x="0" y="0"/>
            <a:chExt cx="4709489" cy="6549825"/>
          </a:xfrm>
        </p:grpSpPr>
        <p:sp>
          <p:nvSpPr>
            <p:cNvPr id="914" name="Rectangle"/>
            <p:cNvSpPr/>
            <p:nvPr/>
          </p:nvSpPr>
          <p:spPr>
            <a:xfrm>
              <a:off x="0" y="0"/>
              <a:ext cx="4709489" cy="6549825"/>
            </a:xfrm>
            <a:prstGeom prst="rect">
              <a:avLst/>
            </a:prstGeom>
            <a:solidFill>
              <a:srgbClr val="232B37">
                <a:alpha val="955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95301" hangingPunct="0">
                <a:defRPr sz="3200" b="0">
                  <a:solidFill>
                    <a:srgbClr val="C93A64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920" kern="0">
                <a:solidFill>
                  <a:srgbClr val="C93A6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15" name="Industry expertise"/>
            <p:cNvSpPr txBox="1"/>
            <p:nvPr/>
          </p:nvSpPr>
          <p:spPr>
            <a:xfrm>
              <a:off x="333032" y="260606"/>
              <a:ext cx="3328833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0480" tIns="30480" rIns="30480" bIns="30480" numCol="1" anchor="ctr">
              <a:spAutoFit/>
            </a:bodyPr>
            <a:lstStyle>
              <a:lvl1pPr algn="l">
                <a:defRPr sz="40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defTabSz="495301" hangingPunct="0"/>
              <a:r>
                <a:rPr lang="ru-RU" sz="2400" b="1" kern="0" dirty="0"/>
                <a:t>Отраслевая экспертиза</a:t>
              </a:r>
              <a:endParaRPr sz="2400" b="1" kern="0" dirty="0"/>
            </a:p>
          </p:txBody>
        </p:sp>
        <p:grpSp>
          <p:nvGrpSpPr>
            <p:cNvPr id="921" name="Group"/>
            <p:cNvGrpSpPr/>
            <p:nvPr/>
          </p:nvGrpSpPr>
          <p:grpSpPr>
            <a:xfrm>
              <a:off x="333033" y="2266536"/>
              <a:ext cx="809064" cy="1244792"/>
              <a:chOff x="0" y="0"/>
              <a:chExt cx="809062" cy="1244790"/>
            </a:xfrm>
          </p:grpSpPr>
          <p:sp>
            <p:nvSpPr>
              <p:cNvPr id="916" name="Court Building"/>
              <p:cNvSpPr/>
              <p:nvPr/>
            </p:nvSpPr>
            <p:spPr>
              <a:xfrm>
                <a:off x="0" y="435728"/>
                <a:ext cx="809063" cy="809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158" y="3613"/>
                    </a:lnTo>
                    <a:lnTo>
                      <a:pt x="1158" y="4293"/>
                    </a:lnTo>
                    <a:lnTo>
                      <a:pt x="20444" y="4293"/>
                    </a:lnTo>
                    <a:lnTo>
                      <a:pt x="20444" y="3613"/>
                    </a:lnTo>
                    <a:lnTo>
                      <a:pt x="10800" y="0"/>
                    </a:lnTo>
                    <a:close/>
                    <a:moveTo>
                      <a:pt x="2354" y="4683"/>
                    </a:moveTo>
                    <a:lnTo>
                      <a:pt x="2354" y="6036"/>
                    </a:lnTo>
                    <a:lnTo>
                      <a:pt x="3269" y="6036"/>
                    </a:lnTo>
                    <a:lnTo>
                      <a:pt x="3269" y="6676"/>
                    </a:lnTo>
                    <a:cubicBezTo>
                      <a:pt x="3553" y="6676"/>
                      <a:pt x="3618" y="7023"/>
                      <a:pt x="3618" y="7023"/>
                    </a:cubicBezTo>
                    <a:lnTo>
                      <a:pt x="3618" y="15657"/>
                    </a:lnTo>
                    <a:lnTo>
                      <a:pt x="3346" y="15657"/>
                    </a:lnTo>
                    <a:lnTo>
                      <a:pt x="3346" y="16762"/>
                    </a:lnTo>
                    <a:lnTo>
                      <a:pt x="2354" y="16762"/>
                    </a:lnTo>
                    <a:lnTo>
                      <a:pt x="2354" y="18115"/>
                    </a:lnTo>
                    <a:lnTo>
                      <a:pt x="19246" y="18115"/>
                    </a:lnTo>
                    <a:lnTo>
                      <a:pt x="19246" y="16762"/>
                    </a:lnTo>
                    <a:lnTo>
                      <a:pt x="18254" y="16762"/>
                    </a:lnTo>
                    <a:lnTo>
                      <a:pt x="18254" y="15657"/>
                    </a:lnTo>
                    <a:lnTo>
                      <a:pt x="17984" y="15657"/>
                    </a:lnTo>
                    <a:lnTo>
                      <a:pt x="17984" y="7023"/>
                    </a:lnTo>
                    <a:cubicBezTo>
                      <a:pt x="17984" y="7023"/>
                      <a:pt x="18049" y="6676"/>
                      <a:pt x="18333" y="6676"/>
                    </a:cubicBezTo>
                    <a:lnTo>
                      <a:pt x="18333" y="6036"/>
                    </a:lnTo>
                    <a:lnTo>
                      <a:pt x="19246" y="6036"/>
                    </a:lnTo>
                    <a:lnTo>
                      <a:pt x="19246" y="4683"/>
                    </a:lnTo>
                    <a:lnTo>
                      <a:pt x="2354" y="4683"/>
                    </a:lnTo>
                    <a:close/>
                    <a:moveTo>
                      <a:pt x="5670" y="6036"/>
                    </a:moveTo>
                    <a:lnTo>
                      <a:pt x="7489" y="6036"/>
                    </a:lnTo>
                    <a:lnTo>
                      <a:pt x="7489" y="6676"/>
                    </a:lnTo>
                    <a:cubicBezTo>
                      <a:pt x="7773" y="6676"/>
                      <a:pt x="7838" y="7023"/>
                      <a:pt x="7838" y="7023"/>
                    </a:cubicBezTo>
                    <a:lnTo>
                      <a:pt x="7838" y="15657"/>
                    </a:lnTo>
                    <a:lnTo>
                      <a:pt x="7568" y="15657"/>
                    </a:lnTo>
                    <a:lnTo>
                      <a:pt x="7568" y="16762"/>
                    </a:lnTo>
                    <a:lnTo>
                      <a:pt x="5591" y="16762"/>
                    </a:lnTo>
                    <a:lnTo>
                      <a:pt x="5591" y="15657"/>
                    </a:lnTo>
                    <a:lnTo>
                      <a:pt x="5321" y="15657"/>
                    </a:lnTo>
                    <a:lnTo>
                      <a:pt x="5321" y="7023"/>
                    </a:lnTo>
                    <a:cubicBezTo>
                      <a:pt x="5321" y="7023"/>
                      <a:pt x="5386" y="6676"/>
                      <a:pt x="5670" y="6676"/>
                    </a:cubicBezTo>
                    <a:lnTo>
                      <a:pt x="5670" y="6036"/>
                    </a:lnTo>
                    <a:close/>
                    <a:moveTo>
                      <a:pt x="9890" y="6036"/>
                    </a:moveTo>
                    <a:lnTo>
                      <a:pt x="11710" y="6036"/>
                    </a:lnTo>
                    <a:lnTo>
                      <a:pt x="11710" y="6676"/>
                    </a:lnTo>
                    <a:cubicBezTo>
                      <a:pt x="11993" y="6676"/>
                      <a:pt x="12059" y="7023"/>
                      <a:pt x="12059" y="7023"/>
                    </a:cubicBezTo>
                    <a:lnTo>
                      <a:pt x="12059" y="15657"/>
                    </a:lnTo>
                    <a:lnTo>
                      <a:pt x="11789" y="15657"/>
                    </a:lnTo>
                    <a:lnTo>
                      <a:pt x="11789" y="16762"/>
                    </a:lnTo>
                    <a:lnTo>
                      <a:pt x="9813" y="16762"/>
                    </a:lnTo>
                    <a:lnTo>
                      <a:pt x="9813" y="15657"/>
                    </a:lnTo>
                    <a:lnTo>
                      <a:pt x="9541" y="15657"/>
                    </a:lnTo>
                    <a:lnTo>
                      <a:pt x="9541" y="7023"/>
                    </a:lnTo>
                    <a:cubicBezTo>
                      <a:pt x="9541" y="7023"/>
                      <a:pt x="9607" y="6676"/>
                      <a:pt x="9890" y="6676"/>
                    </a:cubicBezTo>
                    <a:lnTo>
                      <a:pt x="9890" y="6036"/>
                    </a:lnTo>
                    <a:close/>
                    <a:moveTo>
                      <a:pt x="14113" y="6036"/>
                    </a:moveTo>
                    <a:lnTo>
                      <a:pt x="15932" y="6036"/>
                    </a:lnTo>
                    <a:lnTo>
                      <a:pt x="15932" y="6676"/>
                    </a:lnTo>
                    <a:cubicBezTo>
                      <a:pt x="16216" y="6676"/>
                      <a:pt x="16281" y="7023"/>
                      <a:pt x="16281" y="7023"/>
                    </a:cubicBezTo>
                    <a:lnTo>
                      <a:pt x="16281" y="15657"/>
                    </a:lnTo>
                    <a:lnTo>
                      <a:pt x="16009" y="15657"/>
                    </a:lnTo>
                    <a:lnTo>
                      <a:pt x="16009" y="16762"/>
                    </a:lnTo>
                    <a:lnTo>
                      <a:pt x="14033" y="16762"/>
                    </a:lnTo>
                    <a:lnTo>
                      <a:pt x="14033" y="15657"/>
                    </a:lnTo>
                    <a:lnTo>
                      <a:pt x="13763" y="15657"/>
                    </a:lnTo>
                    <a:lnTo>
                      <a:pt x="13763" y="7023"/>
                    </a:lnTo>
                    <a:cubicBezTo>
                      <a:pt x="13763" y="7023"/>
                      <a:pt x="13829" y="6676"/>
                      <a:pt x="14113" y="6676"/>
                    </a:cubicBezTo>
                    <a:lnTo>
                      <a:pt x="14113" y="6036"/>
                    </a:lnTo>
                    <a:close/>
                    <a:moveTo>
                      <a:pt x="1158" y="18505"/>
                    </a:moveTo>
                    <a:lnTo>
                      <a:pt x="1158" y="19859"/>
                    </a:lnTo>
                    <a:lnTo>
                      <a:pt x="20444" y="19859"/>
                    </a:lnTo>
                    <a:lnTo>
                      <a:pt x="20444" y="18505"/>
                    </a:lnTo>
                    <a:lnTo>
                      <a:pt x="1158" y="18505"/>
                    </a:lnTo>
                    <a:close/>
                    <a:moveTo>
                      <a:pt x="0" y="2024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247"/>
                    </a:lnTo>
                    <a:lnTo>
                      <a:pt x="0" y="20247"/>
                    </a:lnTo>
                    <a:close/>
                  </a:path>
                </a:pathLst>
              </a:custGeom>
              <a:solidFill>
                <a:srgbClr val="47587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95301" hangingPunct="0"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92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1998" y="0"/>
                <a:ext cx="805065" cy="418506"/>
                <a:chOff x="259289" y="0"/>
                <a:chExt cx="805063" cy="418505"/>
              </a:xfrm>
            </p:grpSpPr>
            <p:pic>
              <p:nvPicPr>
                <p:cNvPr id="917" name="Watson_Avatar_Pos_BluePurple_RGB (1).png" descr="Watson_Avatar_Pos_BluePurple_RGB (1).png"/>
                <p:cNvPicPr>
                  <a:picLocks noChangeAspect="1"/>
                </p:cNvPicPr>
                <p:nvPr/>
              </p:nvPicPr>
              <p:blipFill>
                <a:blip r:embed="rId3">
                  <a:alphaModFix amt="9657"/>
                </a:blip>
                <a:srcRect l="42093" r="42093" b="77888"/>
                <a:stretch>
                  <a:fillRect/>
                </a:stretch>
              </p:blipFill>
              <p:spPr>
                <a:xfrm>
                  <a:off x="523993" y="0"/>
                  <a:ext cx="275656" cy="38544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18" name="Watson_Avatar_Pos_BluePurple_RGB (1).png" descr="Watson_Avatar_Pos_BluePurple_RGB (1).png"/>
                <p:cNvPicPr>
                  <a:picLocks noChangeAspect="1"/>
                </p:cNvPicPr>
                <p:nvPr/>
              </p:nvPicPr>
              <p:blipFill>
                <a:blip r:embed="rId3">
                  <a:alphaModFix amt="9657"/>
                </a:blip>
                <a:srcRect l="66616" t="5703" r="17569" b="72185"/>
                <a:stretch>
                  <a:fillRect/>
                </a:stretch>
              </p:blipFill>
              <p:spPr>
                <a:xfrm>
                  <a:off x="788698" y="33060"/>
                  <a:ext cx="275655" cy="38544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19" name="Watson_Avatar_Pos_BluePurple_RGB (1).png" descr="Watson_Avatar_Pos_BluePurple_RGB (1).png"/>
                <p:cNvPicPr>
                  <a:picLocks noChangeAspect="1"/>
                </p:cNvPicPr>
                <p:nvPr/>
              </p:nvPicPr>
              <p:blipFill>
                <a:blip r:embed="rId3">
                  <a:alphaModFix amt="9657"/>
                </a:blip>
                <a:srcRect l="17258" t="6408" r="66927" b="71479"/>
                <a:stretch>
                  <a:fillRect/>
                </a:stretch>
              </p:blipFill>
              <p:spPr>
                <a:xfrm>
                  <a:off x="259289" y="33060"/>
                  <a:ext cx="275655" cy="38544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922" name="Our team of expert consultants have deep experience in every major industry"/>
            <p:cNvSpPr txBox="1"/>
            <p:nvPr/>
          </p:nvSpPr>
          <p:spPr>
            <a:xfrm>
              <a:off x="269533" y="3638638"/>
              <a:ext cx="4234977" cy="1949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0480" tIns="30480" rIns="30480" bIns="30480" numCol="1" anchor="t">
              <a:spAutoFit/>
            </a:bodyPr>
            <a:lstStyle>
              <a:lvl1pPr algn="l">
                <a:defRPr b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defTabSz="495301" hangingPunct="0"/>
              <a:r>
                <a:rPr lang="ru-RU" sz="1800" kern="0" dirty="0"/>
                <a:t>Наши команды экспертов имеют глубокий опыт во всех индустриях</a:t>
              </a:r>
              <a:endParaRPr sz="1800" kern="0" dirty="0"/>
            </a:p>
          </p:txBody>
        </p:sp>
      </p:grpSp>
      <p:sp>
        <p:nvSpPr>
          <p:cNvPr id="930" name="IBM Watson"/>
          <p:cNvSpPr txBox="1"/>
          <p:nvPr/>
        </p:nvSpPr>
        <p:spPr>
          <a:xfrm>
            <a:off x="13693316" y="7936432"/>
            <a:ext cx="848630" cy="21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defTabSz="731520" hangingPunct="0">
              <a:lnSpc>
                <a:spcPct val="90000"/>
              </a:lnSpc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80" kern="0">
                <a:solidFill>
                  <a:srgbClr val="FFFFFF"/>
                </a:solidFill>
                <a:latin typeface="IBM Plex Sans"/>
                <a:sym typeface="IBM Plex Sans"/>
              </a:rPr>
              <a:t>IBM</a:t>
            </a:r>
            <a:r>
              <a:rPr sz="1080" b="1" kern="0">
                <a:solidFill>
                  <a:srgbClr val="FFFFFF"/>
                </a:solidFill>
                <a:latin typeface="IBM Plex Sans"/>
                <a:sym typeface="IBM Plex Sans"/>
              </a:rPr>
              <a:t> Watson</a:t>
            </a:r>
          </a:p>
        </p:txBody>
      </p:sp>
      <p:pic>
        <p:nvPicPr>
          <p:cNvPr id="64" name="Watson_Avatar_Pos_BluePurple_RGB (1).png" descr="Watson_Avatar_Pos_BluePurple_RGB (1).png">
            <a:extLst>
              <a:ext uri="{FF2B5EF4-FFF2-40B4-BE49-F238E27FC236}">
                <a16:creationId xmlns:a16="http://schemas.microsoft.com/office/drawing/2014/main" id="{C12B4674-47ED-F74C-B64C-97D7FB2F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34" y="1115046"/>
            <a:ext cx="2101445" cy="2101445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24" name="Rectangle"/>
          <p:cNvSpPr/>
          <p:nvPr/>
        </p:nvSpPr>
        <p:spPr>
          <a:xfrm>
            <a:off x="3471335" y="1481789"/>
            <a:ext cx="10917922" cy="2303907"/>
          </a:xfrm>
          <a:prstGeom prst="rect">
            <a:avLst/>
          </a:prstGeom>
          <a:solidFill>
            <a:srgbClr val="191A1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495301" hangingPunct="0">
              <a:defRPr sz="3200" b="0">
                <a:solidFill>
                  <a:srgbClr val="C93A64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 kern="0">
              <a:solidFill>
                <a:srgbClr val="C93A64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25" name="1280px-Forrester-Logo.svg.png" descr="1280px-Forrester-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248" y="1777442"/>
            <a:ext cx="1881037" cy="7700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26" name="Only leader for AI Powered Conversational Computing"/>
          <p:cNvSpPr txBox="1"/>
          <p:nvPr/>
        </p:nvSpPr>
        <p:spPr>
          <a:xfrm>
            <a:off x="11587164" y="1688491"/>
            <a:ext cx="2825694" cy="9479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0480" tIns="30480" rIns="30480" bIns="30480" numCol="1" anchor="ctr">
            <a:spAutoFit/>
          </a:bodyPr>
          <a:lstStyle/>
          <a:p>
            <a:pPr defTabSz="495301" hangingPunct="0"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920" b="1" kern="0" dirty="0">
                <a:solidFill>
                  <a:srgbClr val="9971F7"/>
                </a:solidFill>
                <a:latin typeface="IBM Plex Sans"/>
                <a:sym typeface="IBM Plex Sans"/>
              </a:rPr>
              <a:t>Only leader</a:t>
            </a:r>
            <a:r>
              <a:rPr sz="1920" b="1" kern="0" dirty="0">
                <a:solidFill>
                  <a:srgbClr val="FFFFFF"/>
                </a:solidFill>
                <a:latin typeface="IBM Plex Sans"/>
                <a:sym typeface="IBM Plex Sans"/>
              </a:rPr>
              <a:t> </a:t>
            </a:r>
            <a:r>
              <a:rPr sz="1920" kern="0" dirty="0">
                <a:solidFill>
                  <a:srgbClr val="FFFFFF"/>
                </a:solidFill>
                <a:latin typeface="IBM Plex Sans"/>
                <a:sym typeface="IBM Plex Sans"/>
              </a:rPr>
              <a:t>for AI Powered Conversational Computing</a:t>
            </a:r>
          </a:p>
        </p:txBody>
      </p:sp>
      <p:pic>
        <p:nvPicPr>
          <p:cNvPr id="927" name="APIWORLD-WHT.png" descr="APIWORLD-WH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213" y="2938695"/>
            <a:ext cx="1487074" cy="55559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28" name="Best in Enterprise APIs"/>
          <p:cNvSpPr txBox="1"/>
          <p:nvPr/>
        </p:nvSpPr>
        <p:spPr>
          <a:xfrm>
            <a:off x="11587164" y="2890248"/>
            <a:ext cx="1881038" cy="652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0480" tIns="30480" rIns="30480" bIns="30480" numCol="1" anchor="ctr">
            <a:spAutoFit/>
          </a:bodyPr>
          <a:lstStyle/>
          <a:p>
            <a:pPr defTabSz="495301" hangingPunct="0"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920" b="1" kern="0" dirty="0">
                <a:solidFill>
                  <a:srgbClr val="9971F7"/>
                </a:solidFill>
                <a:latin typeface="IBM Plex Sans"/>
                <a:sym typeface="IBM Plex Sans"/>
              </a:rPr>
              <a:t>Best in </a:t>
            </a:r>
            <a:r>
              <a:rPr sz="1920" kern="0" dirty="0">
                <a:solidFill>
                  <a:srgbClr val="FFFFFF"/>
                </a:solidFill>
                <a:latin typeface="IBM Plex Sans"/>
                <a:sym typeface="IBM Plex Sans"/>
              </a:rPr>
              <a:t>Enterprise APIs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BA3A18-F400-2F45-BF67-95A924E94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715" y="1748771"/>
            <a:ext cx="2139379" cy="675046"/>
          </a:xfrm>
          <a:prstGeom prst="rect">
            <a:avLst/>
          </a:prstGeom>
        </p:spPr>
      </p:pic>
      <p:sp>
        <p:nvSpPr>
          <p:cNvPr id="66" name="Only leader for AI Powered Conversational Computing">
            <a:extLst>
              <a:ext uri="{FF2B5EF4-FFF2-40B4-BE49-F238E27FC236}">
                <a16:creationId xmlns:a16="http://schemas.microsoft.com/office/drawing/2014/main" id="{F3B299FF-5A97-5348-9E21-11EEA3F2A848}"/>
              </a:ext>
            </a:extLst>
          </p:cNvPr>
          <p:cNvSpPr txBox="1"/>
          <p:nvPr/>
        </p:nvSpPr>
        <p:spPr>
          <a:xfrm>
            <a:off x="5804116" y="1683808"/>
            <a:ext cx="3626770" cy="9479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0480" tIns="30480" rIns="30480" bIns="30480" numCol="1" anchor="ctr">
            <a:spAutoFit/>
          </a:bodyPr>
          <a:lstStyle/>
          <a:p>
            <a:pPr algn="ctr" defTabSz="495301" hangingPunct="0"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920" b="1" kern="0" dirty="0">
                <a:solidFill>
                  <a:srgbClr val="9971F7"/>
                </a:solidFill>
                <a:latin typeface="IBM Plex Sans"/>
                <a:sym typeface="IBM Plex Sans"/>
              </a:rPr>
              <a:t>WA - </a:t>
            </a:r>
            <a:r>
              <a:rPr lang="ru-RU" sz="1920" b="1" kern="0" dirty="0">
                <a:solidFill>
                  <a:srgbClr val="9971F7"/>
                </a:solidFill>
                <a:latin typeface="IBM Plex Sans"/>
                <a:sym typeface="IBM Plex Sans"/>
              </a:rPr>
              <a:t>№1 </a:t>
            </a:r>
            <a:r>
              <a:rPr lang="ru-RU" sz="1920" kern="0" dirty="0">
                <a:solidFill>
                  <a:srgbClr val="FFFFFF"/>
                </a:solidFill>
                <a:latin typeface="IBM Plex Sans"/>
                <a:sym typeface="IBM Plex Sans"/>
              </a:rPr>
              <a:t>в рейтинге чат-бот платформ и виртуальных ассистентов 2019 года.</a:t>
            </a:r>
            <a:endParaRPr sz="1920" kern="0" dirty="0">
              <a:solidFill>
                <a:srgbClr val="FFFFFF"/>
              </a:solidFill>
              <a:latin typeface="IBM Plex Sans"/>
              <a:sym typeface="IBM Plex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24567-92E6-D048-BB4F-F2CEA5812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717" y="2836962"/>
            <a:ext cx="2139379" cy="675046"/>
          </a:xfrm>
          <a:prstGeom prst="rect">
            <a:avLst/>
          </a:prstGeom>
        </p:spPr>
      </p:pic>
      <p:sp>
        <p:nvSpPr>
          <p:cNvPr id="69" name="Only leader for AI Powered Conversational Computing">
            <a:extLst>
              <a:ext uri="{FF2B5EF4-FFF2-40B4-BE49-F238E27FC236}">
                <a16:creationId xmlns:a16="http://schemas.microsoft.com/office/drawing/2014/main" id="{B8FE0535-A208-6D43-A711-CB088F803573}"/>
              </a:ext>
            </a:extLst>
          </p:cNvPr>
          <p:cNvSpPr txBox="1"/>
          <p:nvPr/>
        </p:nvSpPr>
        <p:spPr>
          <a:xfrm>
            <a:off x="5837479" y="3037981"/>
            <a:ext cx="3626770" cy="357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0480" tIns="30480" rIns="30480" bIns="30480" numCol="1" anchor="ctr">
            <a:spAutoFit/>
          </a:bodyPr>
          <a:lstStyle/>
          <a:p>
            <a:pPr algn="ctr" defTabSz="495301" hangingPunct="0"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920" b="1" kern="0" dirty="0">
                <a:solidFill>
                  <a:srgbClr val="9971F7"/>
                </a:solidFill>
                <a:latin typeface="IBM Plex Sans"/>
                <a:sym typeface="IBM Plex Sans"/>
              </a:rPr>
              <a:t>IBM - </a:t>
            </a:r>
            <a:r>
              <a:rPr lang="ru-RU" sz="1920" b="1" kern="0" dirty="0">
                <a:solidFill>
                  <a:srgbClr val="9971F7"/>
                </a:solidFill>
                <a:latin typeface="IBM Plex Sans"/>
                <a:sym typeface="IBM Plex Sans"/>
              </a:rPr>
              <a:t>№1 </a:t>
            </a:r>
            <a:r>
              <a:rPr lang="en-GB" sz="1920" kern="0" dirty="0">
                <a:solidFill>
                  <a:srgbClr val="FFFFFF"/>
                </a:solidFill>
                <a:latin typeface="IBM Plex Sans"/>
                <a:sym typeface="IBM Plex Sans"/>
              </a:rPr>
              <a:t>c 9.2% </a:t>
            </a:r>
            <a:r>
              <a:rPr lang="ru-RU" sz="1920" kern="0" dirty="0">
                <a:solidFill>
                  <a:srgbClr val="FFFFFF"/>
                </a:solidFill>
                <a:latin typeface="IBM Plex Sans"/>
                <a:sym typeface="IBM Plex Sans"/>
              </a:rPr>
              <a:t>на рынке ИИ</a:t>
            </a:r>
            <a:endParaRPr lang="en-GB" sz="1920" kern="0" dirty="0">
              <a:solidFill>
                <a:srgbClr val="FFFFFF"/>
              </a:solidFill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120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EA4AA5A-F3E1-EE44-A4CA-1EBAD75B8F25}"/>
              </a:ext>
            </a:extLst>
          </p:cNvPr>
          <p:cNvSpPr/>
          <p:nvPr/>
        </p:nvSpPr>
        <p:spPr>
          <a:xfrm>
            <a:off x="-30234" y="-8131"/>
            <a:ext cx="14660633" cy="1429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6C7D3F8-357D-F643-8196-F6B00D85A28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15192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6C7D3F8-357D-F643-8196-F6B00D85A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79D4813-23E4-E143-BC70-625A6DF965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kumimoji="0" lang="en-US" sz="3600" u="none" strike="noStrike" kern="1200" cap="none" spc="0" normalizeH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F7231E4-26B0-1844-97ED-8BA8FCA3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68" y="375951"/>
            <a:ext cx="13716000" cy="1143000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Виртуальный ассистент – следующая стадия </a:t>
            </a:r>
            <a:r>
              <a:rPr lang="ru-RU" dirty="0" err="1">
                <a:solidFill>
                  <a:schemeClr val="bg2"/>
                </a:solidFill>
              </a:rPr>
              <a:t>чатбота</a:t>
            </a:r>
            <a:r>
              <a:rPr lang="en-US" dirty="0">
                <a:solidFill>
                  <a:schemeClr val="bg2"/>
                </a:solidFill>
              </a:rPr>
              <a:t> c </a:t>
            </a:r>
            <a:r>
              <a:rPr lang="ru-RU" dirty="0">
                <a:solidFill>
                  <a:schemeClr val="bg2"/>
                </a:solidFill>
              </a:rPr>
              <a:t>ИИ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2" name="Прямая соединительная линия 75">
            <a:extLst>
              <a:ext uri="{FF2B5EF4-FFF2-40B4-BE49-F238E27FC236}">
                <a16:creationId xmlns:a16="http://schemas.microsoft.com/office/drawing/2014/main" id="{306C1EDF-8443-D146-974B-8D84B9C917E6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0054919" y="6962633"/>
            <a:ext cx="1278" cy="152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EB5613D-FF32-7743-8AB5-0261F15870AD}"/>
              </a:ext>
            </a:extLst>
          </p:cNvPr>
          <p:cNvSpPr txBox="1"/>
          <p:nvPr/>
        </p:nvSpPr>
        <p:spPr>
          <a:xfrm>
            <a:off x="732387" y="7535040"/>
            <a:ext cx="4315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←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Легко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BBC346-BCD7-754E-B834-36C641CD8A8D}"/>
              </a:ext>
            </a:extLst>
          </p:cNvPr>
          <p:cNvSpPr txBox="1"/>
          <p:nvPr/>
        </p:nvSpPr>
        <p:spPr>
          <a:xfrm>
            <a:off x="12233751" y="7514700"/>
            <a:ext cx="134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Сложно →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789C93-54AF-5D42-9852-D0890AE44134}"/>
              </a:ext>
            </a:extLst>
          </p:cNvPr>
          <p:cNvSpPr txBox="1"/>
          <p:nvPr/>
        </p:nvSpPr>
        <p:spPr>
          <a:xfrm>
            <a:off x="6020888" y="7514701"/>
            <a:ext cx="192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Реализация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26BF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D35E98-14A9-5641-885B-042FB024AF43}"/>
              </a:ext>
            </a:extLst>
          </p:cNvPr>
          <p:cNvSpPr txBox="1"/>
          <p:nvPr/>
        </p:nvSpPr>
        <p:spPr>
          <a:xfrm rot="16200000">
            <a:off x="-126790" y="6732223"/>
            <a:ext cx="137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←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Редко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D4D361-36BE-2143-86D4-761801481710}"/>
              </a:ext>
            </a:extLst>
          </p:cNvPr>
          <p:cNvSpPr txBox="1"/>
          <p:nvPr/>
        </p:nvSpPr>
        <p:spPr>
          <a:xfrm rot="16200000">
            <a:off x="9102" y="2613688"/>
            <a:ext cx="1108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Часто →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4D4849-58D3-F94A-8931-9B2258ADB288}"/>
              </a:ext>
            </a:extLst>
          </p:cNvPr>
          <p:cNvSpPr txBox="1"/>
          <p:nvPr/>
        </p:nvSpPr>
        <p:spPr>
          <a:xfrm rot="16200000">
            <a:off x="-666434" y="4747312"/>
            <a:ext cx="243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Кол-во запросов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26BF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9D846D-BDBA-AC44-B3EF-B464ED0DE311}"/>
              </a:ext>
            </a:extLst>
          </p:cNvPr>
          <p:cNvSpPr txBox="1"/>
          <p:nvPr/>
        </p:nvSpPr>
        <p:spPr>
          <a:xfrm>
            <a:off x="1879592" y="2426982"/>
            <a:ext cx="368810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«Я забыл пароль»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7CB427-2A22-6347-B3A3-DD4B69294C88}"/>
              </a:ext>
            </a:extLst>
          </p:cNvPr>
          <p:cNvSpPr txBox="1"/>
          <p:nvPr/>
        </p:nvSpPr>
        <p:spPr>
          <a:xfrm>
            <a:off x="2208374" y="3179228"/>
            <a:ext cx="259535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«Сколько денег у меня осталось на карте?»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8E4027-2AFD-B948-BA06-E9FEFD49CD2B}"/>
              </a:ext>
            </a:extLst>
          </p:cNvPr>
          <p:cNvSpPr txBox="1"/>
          <p:nvPr/>
        </p:nvSpPr>
        <p:spPr>
          <a:xfrm>
            <a:off x="3030595" y="3822828"/>
            <a:ext cx="233925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«Пополни баланс мобильного телефона»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DF8910F-92FC-2940-B9A7-319CCBA0AB6F}"/>
              </a:ext>
            </a:extLst>
          </p:cNvPr>
          <p:cNvSpPr txBox="1"/>
          <p:nvPr/>
        </p:nvSpPr>
        <p:spPr>
          <a:xfrm>
            <a:off x="4060719" y="4599830"/>
            <a:ext cx="293112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«Сколько я потратил на рестораны в этом месяце?»</a:t>
            </a:r>
          </a:p>
        </p:txBody>
      </p:sp>
      <p:sp>
        <p:nvSpPr>
          <p:cNvPr id="65" name="Rectangle 19">
            <a:extLst>
              <a:ext uri="{FF2B5EF4-FFF2-40B4-BE49-F238E27FC236}">
                <a16:creationId xmlns:a16="http://schemas.microsoft.com/office/drawing/2014/main" id="{B84C207F-E08E-DC49-A877-7AB52F5EAE82}"/>
              </a:ext>
            </a:extLst>
          </p:cNvPr>
          <p:cNvSpPr>
            <a:spLocks noChangeAspect="1"/>
          </p:cNvSpPr>
          <p:nvPr/>
        </p:nvSpPr>
        <p:spPr>
          <a:xfrm>
            <a:off x="3715082" y="4631234"/>
            <a:ext cx="190195" cy="190195"/>
          </a:xfrm>
          <a:prstGeom prst="rect">
            <a:avLst/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DA758D-5498-5C47-A89E-EAD84EC4FC36}"/>
              </a:ext>
            </a:extLst>
          </p:cNvPr>
          <p:cNvSpPr txBox="1"/>
          <p:nvPr/>
        </p:nvSpPr>
        <p:spPr>
          <a:xfrm>
            <a:off x="5534320" y="5267378"/>
            <a:ext cx="235290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«Во что мне следует инвестировать?»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05FD63-C852-464F-A064-ED3CC7B5305A}"/>
              </a:ext>
            </a:extLst>
          </p:cNvPr>
          <p:cNvSpPr txBox="1"/>
          <p:nvPr/>
        </p:nvSpPr>
        <p:spPr>
          <a:xfrm>
            <a:off x="6792969" y="5781113"/>
            <a:ext cx="235290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«Какую сумму мне стоит откладывать на пенсию?»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64C96B-807A-F64B-814A-432084E2F06D}"/>
              </a:ext>
            </a:extLst>
          </p:cNvPr>
          <p:cNvSpPr txBox="1"/>
          <p:nvPr/>
        </p:nvSpPr>
        <p:spPr>
          <a:xfrm>
            <a:off x="1147659" y="3562917"/>
            <a:ext cx="553734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40" b="0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FAQ</a:t>
            </a:r>
            <a:endParaRPr kumimoji="0" lang="ru-RU" sz="1440" b="0" i="0" u="none" strike="noStrike" kern="1200" cap="none" spc="0" normalizeH="0" baseline="0" noProof="0" dirty="0">
              <a:ln>
                <a:noFill/>
              </a:ln>
              <a:solidFill>
                <a:srgbClr val="126BF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2C54C2-FC23-BC49-8FC6-E03567052B13}"/>
              </a:ext>
            </a:extLst>
          </p:cNvPr>
          <p:cNvSpPr txBox="1"/>
          <p:nvPr/>
        </p:nvSpPr>
        <p:spPr>
          <a:xfrm>
            <a:off x="1701393" y="5568502"/>
            <a:ext cx="103228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Операции по счету </a:t>
            </a:r>
          </a:p>
        </p:txBody>
      </p:sp>
      <p:cxnSp>
        <p:nvCxnSpPr>
          <p:cNvPr id="70" name="Прямая соединительная линия 10">
            <a:extLst>
              <a:ext uri="{FF2B5EF4-FFF2-40B4-BE49-F238E27FC236}">
                <a16:creationId xmlns:a16="http://schemas.microsoft.com/office/drawing/2014/main" id="{C679E1BF-3FFE-FE42-9B9F-D7B87C156471}"/>
              </a:ext>
            </a:extLst>
          </p:cNvPr>
          <p:cNvCxnSpPr>
            <a:stCxn id="73" idx="2"/>
          </p:cNvCxnSpPr>
          <p:nvPr/>
        </p:nvCxnSpPr>
        <p:spPr>
          <a:xfrm>
            <a:off x="1400390" y="2685513"/>
            <a:ext cx="0" cy="7507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58">
            <a:extLst>
              <a:ext uri="{FF2B5EF4-FFF2-40B4-BE49-F238E27FC236}">
                <a16:creationId xmlns:a16="http://schemas.microsoft.com/office/drawing/2014/main" id="{3674064B-2DA9-F542-8490-5B293B4ED446}"/>
              </a:ext>
            </a:extLst>
          </p:cNvPr>
          <p:cNvCxnSpPr>
            <a:cxnSpLocks/>
          </p:cNvCxnSpPr>
          <p:nvPr/>
        </p:nvCxnSpPr>
        <p:spPr>
          <a:xfrm>
            <a:off x="1983865" y="3469283"/>
            <a:ext cx="224509" cy="19623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59">
            <a:extLst>
              <a:ext uri="{FF2B5EF4-FFF2-40B4-BE49-F238E27FC236}">
                <a16:creationId xmlns:a16="http://schemas.microsoft.com/office/drawing/2014/main" id="{CDF06138-899F-2943-8A4E-37128B83F67B}"/>
              </a:ext>
            </a:extLst>
          </p:cNvPr>
          <p:cNvCxnSpPr>
            <a:cxnSpLocks/>
          </p:cNvCxnSpPr>
          <p:nvPr/>
        </p:nvCxnSpPr>
        <p:spPr>
          <a:xfrm flipH="1">
            <a:off x="2251200" y="3984786"/>
            <a:ext cx="525654" cy="144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Diamond 15">
            <a:extLst>
              <a:ext uri="{FF2B5EF4-FFF2-40B4-BE49-F238E27FC236}">
                <a16:creationId xmlns:a16="http://schemas.microsoft.com/office/drawing/2014/main" id="{C575C9E7-35A0-E646-8DE1-AD1D0206C411}"/>
              </a:ext>
            </a:extLst>
          </p:cNvPr>
          <p:cNvSpPr/>
          <p:nvPr/>
        </p:nvSpPr>
        <p:spPr>
          <a:xfrm>
            <a:off x="1252657" y="2390046"/>
            <a:ext cx="295466" cy="295466"/>
          </a:xfrm>
          <a:prstGeom prst="diamond">
            <a:avLst/>
          </a:prstGeom>
          <a:solidFill>
            <a:srgbClr val="126BF6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Oval 16">
            <a:extLst>
              <a:ext uri="{FF2B5EF4-FFF2-40B4-BE49-F238E27FC236}">
                <a16:creationId xmlns:a16="http://schemas.microsoft.com/office/drawing/2014/main" id="{91CF0BC5-8ECA-6845-ADC4-35C6945FF969}"/>
              </a:ext>
            </a:extLst>
          </p:cNvPr>
          <p:cNvSpPr/>
          <p:nvPr/>
        </p:nvSpPr>
        <p:spPr>
          <a:xfrm>
            <a:off x="1858302" y="3205878"/>
            <a:ext cx="230426" cy="230426"/>
          </a:xfrm>
          <a:prstGeom prst="ellipse">
            <a:avLst/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Oval 16">
            <a:extLst>
              <a:ext uri="{FF2B5EF4-FFF2-40B4-BE49-F238E27FC236}">
                <a16:creationId xmlns:a16="http://schemas.microsoft.com/office/drawing/2014/main" id="{136A4D8A-9341-164A-BC59-6E62A5E10AA0}"/>
              </a:ext>
            </a:extLst>
          </p:cNvPr>
          <p:cNvSpPr/>
          <p:nvPr/>
        </p:nvSpPr>
        <p:spPr>
          <a:xfrm>
            <a:off x="2677115" y="3839078"/>
            <a:ext cx="230426" cy="230426"/>
          </a:xfrm>
          <a:prstGeom prst="ellipse">
            <a:avLst/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6" name="Прямая соединительная линия 60">
            <a:extLst>
              <a:ext uri="{FF2B5EF4-FFF2-40B4-BE49-F238E27FC236}">
                <a16:creationId xmlns:a16="http://schemas.microsoft.com/office/drawing/2014/main" id="{7BB65535-AA5A-FC41-9751-D740244B3D78}"/>
              </a:ext>
            </a:extLst>
          </p:cNvPr>
          <p:cNvCxnSpPr>
            <a:cxnSpLocks/>
          </p:cNvCxnSpPr>
          <p:nvPr/>
        </p:nvCxnSpPr>
        <p:spPr>
          <a:xfrm>
            <a:off x="3807198" y="4825004"/>
            <a:ext cx="0" cy="11203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9D68B81-0E60-E244-B499-F262FD0FE1BF}"/>
              </a:ext>
            </a:extLst>
          </p:cNvPr>
          <p:cNvSpPr txBox="1"/>
          <p:nvPr/>
        </p:nvSpPr>
        <p:spPr>
          <a:xfrm>
            <a:off x="2929505" y="6011700"/>
            <a:ext cx="175538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Транзакционная аналитика</a:t>
            </a:r>
          </a:p>
        </p:txBody>
      </p:sp>
      <p:cxnSp>
        <p:nvCxnSpPr>
          <p:cNvPr id="78" name="Прямая соединительная линия 62">
            <a:extLst>
              <a:ext uri="{FF2B5EF4-FFF2-40B4-BE49-F238E27FC236}">
                <a16:creationId xmlns:a16="http://schemas.microsoft.com/office/drawing/2014/main" id="{F4AA8C11-7361-544F-8ED5-CC2A94FD45A4}"/>
              </a:ext>
            </a:extLst>
          </p:cNvPr>
          <p:cNvCxnSpPr>
            <a:cxnSpLocks/>
          </p:cNvCxnSpPr>
          <p:nvPr/>
        </p:nvCxnSpPr>
        <p:spPr>
          <a:xfrm>
            <a:off x="5321034" y="5746928"/>
            <a:ext cx="566434" cy="11651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65">
            <a:extLst>
              <a:ext uri="{FF2B5EF4-FFF2-40B4-BE49-F238E27FC236}">
                <a16:creationId xmlns:a16="http://schemas.microsoft.com/office/drawing/2014/main" id="{092A8894-580F-ED41-BD19-D7308746E4EA}"/>
              </a:ext>
            </a:extLst>
          </p:cNvPr>
          <p:cNvCxnSpPr>
            <a:cxnSpLocks/>
          </p:cNvCxnSpPr>
          <p:nvPr/>
        </p:nvCxnSpPr>
        <p:spPr>
          <a:xfrm flipH="1">
            <a:off x="5887467" y="6159802"/>
            <a:ext cx="694973" cy="752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7A4DED8-CC83-7044-8DF2-BAF9013F31BA}"/>
              </a:ext>
            </a:extLst>
          </p:cNvPr>
          <p:cNvSpPr txBox="1"/>
          <p:nvPr/>
        </p:nvSpPr>
        <p:spPr>
          <a:xfrm>
            <a:off x="4667753" y="6934703"/>
            <a:ext cx="238006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Предиктивная аналитика</a:t>
            </a:r>
          </a:p>
        </p:txBody>
      </p:sp>
      <p:sp>
        <p:nvSpPr>
          <p:cNvPr id="81" name="Cross 60">
            <a:extLst>
              <a:ext uri="{FF2B5EF4-FFF2-40B4-BE49-F238E27FC236}">
                <a16:creationId xmlns:a16="http://schemas.microsoft.com/office/drawing/2014/main" id="{2D294D62-1790-A948-886B-C4F92EAB74F0}"/>
              </a:ext>
            </a:extLst>
          </p:cNvPr>
          <p:cNvSpPr/>
          <p:nvPr/>
        </p:nvSpPr>
        <p:spPr>
          <a:xfrm rot="2853836">
            <a:off x="5216600" y="5533755"/>
            <a:ext cx="224624" cy="224624"/>
          </a:xfrm>
          <a:prstGeom prst="plus">
            <a:avLst>
              <a:gd name="adj" fmla="val 38052"/>
            </a:avLst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Cross 60">
            <a:extLst>
              <a:ext uri="{FF2B5EF4-FFF2-40B4-BE49-F238E27FC236}">
                <a16:creationId xmlns:a16="http://schemas.microsoft.com/office/drawing/2014/main" id="{BAC5D419-978B-9144-B993-8BB4240D2395}"/>
              </a:ext>
            </a:extLst>
          </p:cNvPr>
          <p:cNvSpPr/>
          <p:nvPr/>
        </p:nvSpPr>
        <p:spPr>
          <a:xfrm rot="2853836">
            <a:off x="6475249" y="6047489"/>
            <a:ext cx="224624" cy="224624"/>
          </a:xfrm>
          <a:prstGeom prst="plus">
            <a:avLst>
              <a:gd name="adj" fmla="val 38052"/>
            </a:avLst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3" name="Прямая соединительная линия 73">
            <a:extLst>
              <a:ext uri="{FF2B5EF4-FFF2-40B4-BE49-F238E27FC236}">
                <a16:creationId xmlns:a16="http://schemas.microsoft.com/office/drawing/2014/main" id="{2E0950D8-24AB-164F-896B-948C24CA4BF8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9379369" y="6962633"/>
            <a:ext cx="675549" cy="1527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riangle 17">
            <a:extLst>
              <a:ext uri="{FF2B5EF4-FFF2-40B4-BE49-F238E27FC236}">
                <a16:creationId xmlns:a16="http://schemas.microsoft.com/office/drawing/2014/main" id="{3358083F-3BAC-FE4E-81E7-72A65651F889}"/>
              </a:ext>
            </a:extLst>
          </p:cNvPr>
          <p:cNvSpPr/>
          <p:nvPr/>
        </p:nvSpPr>
        <p:spPr>
          <a:xfrm>
            <a:off x="9262326" y="6728546"/>
            <a:ext cx="234086" cy="234086"/>
          </a:xfrm>
          <a:prstGeom prst="triangle">
            <a:avLst/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riangle 17">
            <a:extLst>
              <a:ext uri="{FF2B5EF4-FFF2-40B4-BE49-F238E27FC236}">
                <a16:creationId xmlns:a16="http://schemas.microsoft.com/office/drawing/2014/main" id="{B950EBA9-8C8E-BC48-A3E1-D57D5AB61290}"/>
              </a:ext>
            </a:extLst>
          </p:cNvPr>
          <p:cNvSpPr/>
          <p:nvPr/>
        </p:nvSpPr>
        <p:spPr>
          <a:xfrm>
            <a:off x="9937875" y="6728546"/>
            <a:ext cx="234086" cy="234086"/>
          </a:xfrm>
          <a:prstGeom prst="triangle">
            <a:avLst/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Triangle 17">
            <a:extLst>
              <a:ext uri="{FF2B5EF4-FFF2-40B4-BE49-F238E27FC236}">
                <a16:creationId xmlns:a16="http://schemas.microsoft.com/office/drawing/2014/main" id="{DE418C9F-8C13-B249-B6E0-F9C94D106B8E}"/>
              </a:ext>
            </a:extLst>
          </p:cNvPr>
          <p:cNvSpPr/>
          <p:nvPr/>
        </p:nvSpPr>
        <p:spPr>
          <a:xfrm>
            <a:off x="10613424" y="6728546"/>
            <a:ext cx="234086" cy="234086"/>
          </a:xfrm>
          <a:prstGeom prst="triangle">
            <a:avLst/>
          </a:prstGeom>
          <a:solidFill>
            <a:srgbClr val="12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56" b="0" i="0" u="none" strike="noStrike" kern="1200" cap="none" spc="0" normalizeH="0" baseline="0" noProof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180687B-9FC4-6546-8734-2D1D32DBE5D7}"/>
              </a:ext>
            </a:extLst>
          </p:cNvPr>
          <p:cNvSpPr txBox="1"/>
          <p:nvPr/>
        </p:nvSpPr>
        <p:spPr>
          <a:xfrm>
            <a:off x="9937875" y="6432395"/>
            <a:ext cx="32271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???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1256740-47E9-6245-890A-D11CCF359363}"/>
              </a:ext>
            </a:extLst>
          </p:cNvPr>
          <p:cNvSpPr txBox="1"/>
          <p:nvPr/>
        </p:nvSpPr>
        <p:spPr>
          <a:xfrm>
            <a:off x="9985224" y="7030416"/>
            <a:ext cx="296542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40" b="0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“Long-Tail” </a:t>
            </a: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вопросы</a:t>
            </a:r>
          </a:p>
        </p:txBody>
      </p:sp>
      <p:cxnSp>
        <p:nvCxnSpPr>
          <p:cNvPr id="89" name="Прямая соединительная линия 90">
            <a:extLst>
              <a:ext uri="{FF2B5EF4-FFF2-40B4-BE49-F238E27FC236}">
                <a16:creationId xmlns:a16="http://schemas.microsoft.com/office/drawing/2014/main" id="{9D42A6B0-6D0D-4C4B-A8C9-391C03454D83}"/>
              </a:ext>
            </a:extLst>
          </p:cNvPr>
          <p:cNvCxnSpPr>
            <a:cxnSpLocks/>
            <a:stCxn id="86" idx="3"/>
          </p:cNvCxnSpPr>
          <p:nvPr/>
        </p:nvCxnSpPr>
        <p:spPr>
          <a:xfrm flipH="1">
            <a:off x="10054918" y="6962633"/>
            <a:ext cx="675549" cy="1546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E3EBE6F-DD07-544F-9835-11002E7D1EAE}"/>
              </a:ext>
            </a:extLst>
          </p:cNvPr>
          <p:cNvSpPr txBox="1"/>
          <p:nvPr/>
        </p:nvSpPr>
        <p:spPr>
          <a:xfrm>
            <a:off x="9231755" y="6432395"/>
            <a:ext cx="32271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???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88575DA-37CD-914C-A790-5572D93FFD05}"/>
              </a:ext>
            </a:extLst>
          </p:cNvPr>
          <p:cNvSpPr txBox="1"/>
          <p:nvPr/>
        </p:nvSpPr>
        <p:spPr>
          <a:xfrm>
            <a:off x="10577955" y="6432395"/>
            <a:ext cx="32271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???</a:t>
            </a:r>
          </a:p>
        </p:txBody>
      </p:sp>
      <p:sp>
        <p:nvSpPr>
          <p:cNvPr id="92" name="Дуга 4">
            <a:extLst>
              <a:ext uri="{FF2B5EF4-FFF2-40B4-BE49-F238E27FC236}">
                <a16:creationId xmlns:a16="http://schemas.microsoft.com/office/drawing/2014/main" id="{994D911F-5583-A742-8791-8B02DD103E50}"/>
              </a:ext>
            </a:extLst>
          </p:cNvPr>
          <p:cNvSpPr/>
          <p:nvPr/>
        </p:nvSpPr>
        <p:spPr>
          <a:xfrm rot="9852641">
            <a:off x="856688" y="-8576043"/>
            <a:ext cx="27404368" cy="14844965"/>
          </a:xfrm>
          <a:prstGeom prst="arc">
            <a:avLst>
              <a:gd name="adj1" fmla="val 17734322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45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4626E1-F830-1645-9478-AD4DFC5D21F8}"/>
              </a:ext>
            </a:extLst>
          </p:cNvPr>
          <p:cNvSpPr txBox="1"/>
          <p:nvPr/>
        </p:nvSpPr>
        <p:spPr>
          <a:xfrm>
            <a:off x="6379600" y="3373359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A85B5F-4D4C-7643-9BB5-B920BD4F0BD4}"/>
              </a:ext>
            </a:extLst>
          </p:cNvPr>
          <p:cNvCxnSpPr>
            <a:cxnSpLocks/>
          </p:cNvCxnSpPr>
          <p:nvPr/>
        </p:nvCxnSpPr>
        <p:spPr>
          <a:xfrm>
            <a:off x="720634" y="2323205"/>
            <a:ext cx="0" cy="51464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8977517-0B7A-2840-9BE9-200E0007A3AF}"/>
              </a:ext>
            </a:extLst>
          </p:cNvPr>
          <p:cNvCxnSpPr>
            <a:cxnSpLocks/>
          </p:cNvCxnSpPr>
          <p:nvPr/>
        </p:nvCxnSpPr>
        <p:spPr>
          <a:xfrm flipH="1">
            <a:off x="732387" y="7445683"/>
            <a:ext cx="12844310" cy="203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0A12B2F1-7DA8-0849-8E40-07232B18B2BD}"/>
              </a:ext>
            </a:extLst>
          </p:cNvPr>
          <p:cNvSpPr/>
          <p:nvPr/>
        </p:nvSpPr>
        <p:spPr>
          <a:xfrm rot="5400000">
            <a:off x="1252657" y="1485294"/>
            <a:ext cx="295466" cy="1299274"/>
          </a:xfrm>
          <a:prstGeom prst="leftBrace">
            <a:avLst>
              <a:gd name="adj1" fmla="val 68786"/>
              <a:gd name="adj2" fmla="val 5105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BE2B0B-B585-7647-974A-4C663496C99D}"/>
              </a:ext>
            </a:extLst>
          </p:cNvPr>
          <p:cNvSpPr txBox="1"/>
          <p:nvPr/>
        </p:nvSpPr>
        <p:spPr>
          <a:xfrm>
            <a:off x="1012591" y="1712787"/>
            <a:ext cx="8670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 err="1">
                <a:solidFill>
                  <a:srgbClr val="000000"/>
                </a:solidFill>
                <a:latin typeface="Arial" panose="020B0604020202020204"/>
              </a:rPr>
              <a:t>Чатбот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Left Brace 96">
            <a:extLst>
              <a:ext uri="{FF2B5EF4-FFF2-40B4-BE49-F238E27FC236}">
                <a16:creationId xmlns:a16="http://schemas.microsoft.com/office/drawing/2014/main" id="{5498B162-F3B6-0D4F-9894-4ED406E8974A}"/>
              </a:ext>
            </a:extLst>
          </p:cNvPr>
          <p:cNvSpPr/>
          <p:nvPr/>
        </p:nvSpPr>
        <p:spPr>
          <a:xfrm rot="5400000">
            <a:off x="7469173" y="-3365197"/>
            <a:ext cx="295467" cy="11009466"/>
          </a:xfrm>
          <a:prstGeom prst="leftBrace">
            <a:avLst>
              <a:gd name="adj1" fmla="val 68786"/>
              <a:gd name="adj2" fmla="val 50089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47437-E488-D94B-A676-387B68D79779}"/>
              </a:ext>
            </a:extLst>
          </p:cNvPr>
          <p:cNvSpPr txBox="1"/>
          <p:nvPr/>
        </p:nvSpPr>
        <p:spPr>
          <a:xfrm>
            <a:off x="6254575" y="1739331"/>
            <a:ext cx="27246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>
                <a:solidFill>
                  <a:srgbClr val="000000"/>
                </a:solidFill>
                <a:latin typeface="Arial" panose="020B0604020202020204"/>
              </a:rPr>
              <a:t>Виртуальный ассистент 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72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93196A6-1D4B-D14D-BEE3-076D802AE5A8}"/>
              </a:ext>
            </a:extLst>
          </p:cNvPr>
          <p:cNvSpPr/>
          <p:nvPr/>
        </p:nvSpPr>
        <p:spPr>
          <a:xfrm>
            <a:off x="-30234" y="-8131"/>
            <a:ext cx="14660633" cy="1429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DA2503C1-14B1-DB40-9A8C-0690211B163F}"/>
              </a:ext>
            </a:extLst>
          </p:cNvPr>
          <p:cNvSpPr/>
          <p:nvPr/>
        </p:nvSpPr>
        <p:spPr>
          <a:xfrm>
            <a:off x="10879853" y="0"/>
            <a:ext cx="3750547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3040"/>
            <a:endParaRPr lang="ru-RU" sz="288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7765BB9-0257-F643-B92C-7B5CE320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691" y="7686397"/>
            <a:ext cx="604019" cy="24390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030AC8E-F9A6-7F41-BE14-4179F8ECAC40}"/>
              </a:ext>
            </a:extLst>
          </p:cNvPr>
          <p:cNvSpPr txBox="1"/>
          <p:nvPr/>
        </p:nvSpPr>
        <p:spPr>
          <a:xfrm rot="16200000">
            <a:off x="-509272" y="2985605"/>
            <a:ext cx="2278549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463040"/>
            <a:r>
              <a:rPr lang="ru-RU" sz="1120" dirty="0">
                <a:latin typeface="Arial" panose="020B0604020202020204" pitchFamily="34" charset="0"/>
                <a:cs typeface="Arial" panose="020B0604020202020204" pitchFamily="34" charset="0"/>
              </a:rPr>
              <a:t>(+) Основанные на рекомендациях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72B3B6-33BF-864A-85F4-09AA85C72564}"/>
              </a:ext>
            </a:extLst>
          </p:cNvPr>
          <p:cNvSpPr txBox="1"/>
          <p:nvPr/>
        </p:nvSpPr>
        <p:spPr>
          <a:xfrm rot="16200000">
            <a:off x="-120219" y="4599364"/>
            <a:ext cx="163792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/>
            <a:r>
              <a:rPr lang="ru-RU" sz="1440" dirty="0">
                <a:solidFill>
                  <a:srgbClr val="126B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Действия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E0A6FD-11C0-4848-91CB-45EC246A10A7}"/>
              </a:ext>
            </a:extLst>
          </p:cNvPr>
          <p:cNvSpPr txBox="1"/>
          <p:nvPr/>
        </p:nvSpPr>
        <p:spPr>
          <a:xfrm rot="16200000">
            <a:off x="8761" y="6516255"/>
            <a:ext cx="133370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/>
            <a:r>
              <a:rPr lang="ru-RU" sz="1120" dirty="0">
                <a:latin typeface="Arial" panose="020B0604020202020204" pitchFamily="34" charset="0"/>
                <a:cs typeface="Arial" panose="020B0604020202020204" pitchFamily="34" charset="0"/>
              </a:rPr>
              <a:t>(-) Основанные на фактах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400701-EC4C-C646-B89A-7C42D59572EA}"/>
              </a:ext>
            </a:extLst>
          </p:cNvPr>
          <p:cNvSpPr txBox="1"/>
          <p:nvPr/>
        </p:nvSpPr>
        <p:spPr>
          <a:xfrm>
            <a:off x="3800152" y="7419364"/>
            <a:ext cx="369551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/>
            <a:r>
              <a:rPr lang="ru-RU" sz="1440" dirty="0">
                <a:solidFill>
                  <a:srgbClr val="126B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Контекст о пользователе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4DCF9D-C885-8E4A-8BDB-FEE933D09489}"/>
              </a:ext>
            </a:extLst>
          </p:cNvPr>
          <p:cNvSpPr txBox="1"/>
          <p:nvPr/>
        </p:nvSpPr>
        <p:spPr>
          <a:xfrm>
            <a:off x="981882" y="7443986"/>
            <a:ext cx="3228301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/>
            <a:r>
              <a:rPr lang="ru-RU" sz="1120" dirty="0">
                <a:latin typeface="Arial" panose="020B0604020202020204" pitchFamily="34" charset="0"/>
                <a:cs typeface="Arial" panose="020B0604020202020204" pitchFamily="34" charset="0"/>
              </a:rPr>
              <a:t>(-) Без интеграции с аккаунтом клиента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5382E1-8022-8A4E-B44C-E52A28DD7D1A}"/>
              </a:ext>
            </a:extLst>
          </p:cNvPr>
          <p:cNvSpPr txBox="1"/>
          <p:nvPr/>
        </p:nvSpPr>
        <p:spPr>
          <a:xfrm>
            <a:off x="7598313" y="7443986"/>
            <a:ext cx="3062002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463040"/>
            <a:r>
              <a:rPr lang="ru-RU" sz="1120" dirty="0">
                <a:latin typeface="Arial" panose="020B0604020202020204" pitchFamily="34" charset="0"/>
                <a:cs typeface="Arial" panose="020B0604020202020204" pitchFamily="34" charset="0"/>
              </a:rPr>
              <a:t>(+) С интеграцией с аккаунтом клиента </a:t>
            </a:r>
          </a:p>
        </p:txBody>
      </p:sp>
      <p:sp>
        <p:nvSpPr>
          <p:cNvPr id="47" name="Ellipse 137">
            <a:extLst>
              <a:ext uri="{FF2B5EF4-FFF2-40B4-BE49-F238E27FC236}">
                <a16:creationId xmlns:a16="http://schemas.microsoft.com/office/drawing/2014/main" id="{7B383F28-B063-7949-93EC-920FC83144F4}"/>
              </a:ext>
            </a:extLst>
          </p:cNvPr>
          <p:cNvSpPr/>
          <p:nvPr/>
        </p:nvSpPr>
        <p:spPr>
          <a:xfrm>
            <a:off x="1789090" y="5973817"/>
            <a:ext cx="1165736" cy="1165736"/>
          </a:xfrm>
          <a:prstGeom prst="ellipse">
            <a:avLst/>
          </a:prstGeom>
          <a:solidFill>
            <a:srgbClr val="042F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097254">
              <a:defRPr/>
            </a:pPr>
            <a:r>
              <a:rPr lang="en-GB" sz="1760" kern="0" dirty="0">
                <a:solidFill>
                  <a:schemeClr val="bg2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  <a:sym typeface="Gill Sans"/>
              </a:rPr>
              <a:t>ASSIST</a:t>
            </a:r>
          </a:p>
        </p:txBody>
      </p:sp>
      <p:sp>
        <p:nvSpPr>
          <p:cNvPr id="49" name="Ellipse 135">
            <a:extLst>
              <a:ext uri="{FF2B5EF4-FFF2-40B4-BE49-F238E27FC236}">
                <a16:creationId xmlns:a16="http://schemas.microsoft.com/office/drawing/2014/main" id="{A861C7C9-E963-E14B-8038-B62B972F1B32}"/>
              </a:ext>
            </a:extLst>
          </p:cNvPr>
          <p:cNvSpPr/>
          <p:nvPr/>
        </p:nvSpPr>
        <p:spPr>
          <a:xfrm>
            <a:off x="1598277" y="4181913"/>
            <a:ext cx="1547362" cy="1547362"/>
          </a:xfrm>
          <a:prstGeom prst="ellipse">
            <a:avLst/>
          </a:prstGeom>
          <a:solidFill>
            <a:srgbClr val="126B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097254">
              <a:defRPr/>
            </a:pPr>
            <a:r>
              <a:rPr lang="en-GB" sz="1760" kern="0" dirty="0">
                <a:solidFill>
                  <a:schemeClr val="bg1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  <a:sym typeface="Gill Sans"/>
              </a:rPr>
              <a:t>SERVE</a:t>
            </a:r>
          </a:p>
        </p:txBody>
      </p:sp>
      <p:sp>
        <p:nvSpPr>
          <p:cNvPr id="51" name="Ellipse 132">
            <a:extLst>
              <a:ext uri="{FF2B5EF4-FFF2-40B4-BE49-F238E27FC236}">
                <a16:creationId xmlns:a16="http://schemas.microsoft.com/office/drawing/2014/main" id="{543BD64C-CF5F-3C4C-A7E2-DBFF99FEB4CD}"/>
              </a:ext>
            </a:extLst>
          </p:cNvPr>
          <p:cNvSpPr/>
          <p:nvPr/>
        </p:nvSpPr>
        <p:spPr>
          <a:xfrm>
            <a:off x="1450595" y="2094647"/>
            <a:ext cx="1842723" cy="1842723"/>
          </a:xfrm>
          <a:prstGeom prst="ellipse">
            <a:avLst/>
          </a:prstGeom>
          <a:solidFill>
            <a:srgbClr val="6EA5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97254">
              <a:defRPr/>
            </a:pPr>
            <a:r>
              <a:rPr lang="en-GB" sz="1760" kern="0" dirty="0">
                <a:solidFill>
                  <a:schemeClr val="bg1"/>
                </a:solidFill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  <a:sym typeface="Gill Sans"/>
              </a:rPr>
              <a:t>ADVISE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3977EA-413D-1049-A312-2710642B8266}"/>
              </a:ext>
            </a:extLst>
          </p:cNvPr>
          <p:cNvSpPr txBox="1"/>
          <p:nvPr/>
        </p:nvSpPr>
        <p:spPr>
          <a:xfrm>
            <a:off x="3701208" y="6310463"/>
            <a:ext cx="368810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600" b="1" dirty="0">
                <a:solidFill>
                  <a:srgbClr val="042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 1</a:t>
            </a:r>
          </a:p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Ответы на общие вопросы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A7254-D37B-A648-9052-CEB7710B9446}"/>
              </a:ext>
            </a:extLst>
          </p:cNvPr>
          <p:cNvSpPr txBox="1"/>
          <p:nvPr/>
        </p:nvSpPr>
        <p:spPr>
          <a:xfrm>
            <a:off x="6889409" y="6343128"/>
            <a:ext cx="3113149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12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Помогать клиентам узнать ответы на общие вопросы о функционировании банка и его продуктов и услуг.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29397B-41E8-E942-883C-01320481F43C}"/>
              </a:ext>
            </a:extLst>
          </p:cNvPr>
          <p:cNvSpPr txBox="1"/>
          <p:nvPr/>
        </p:nvSpPr>
        <p:spPr>
          <a:xfrm>
            <a:off x="3701207" y="4186558"/>
            <a:ext cx="351769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600" b="1" dirty="0">
                <a:solidFill>
                  <a:srgbClr val="126B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 3</a:t>
            </a:r>
          </a:p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Когнитивная автоматизация </a:t>
            </a:r>
          </a:p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40EB37-FE11-BC41-98AA-5156992F9416}"/>
              </a:ext>
            </a:extLst>
          </p:cNvPr>
          <p:cNvSpPr txBox="1"/>
          <p:nvPr/>
        </p:nvSpPr>
        <p:spPr>
          <a:xfrm>
            <a:off x="3701210" y="5058531"/>
            <a:ext cx="299553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600" b="1" dirty="0">
                <a:solidFill>
                  <a:srgbClr val="126B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 2</a:t>
            </a:r>
          </a:p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Ответы на вопросы, требующие контекста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9CEB97-262A-F848-9118-5FD31865485B}"/>
              </a:ext>
            </a:extLst>
          </p:cNvPr>
          <p:cNvSpPr txBox="1"/>
          <p:nvPr/>
        </p:nvSpPr>
        <p:spPr>
          <a:xfrm>
            <a:off x="3701207" y="2217876"/>
            <a:ext cx="35176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600" b="1" dirty="0">
                <a:solidFill>
                  <a:srgbClr val="6EA5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 5</a:t>
            </a:r>
          </a:p>
          <a:p>
            <a:pPr defTabSz="1463040"/>
            <a:r>
              <a:rPr lang="e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best actions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09A237-20A5-C143-8E2D-6AE9435FEAE6}"/>
              </a:ext>
            </a:extLst>
          </p:cNvPr>
          <p:cNvSpPr txBox="1"/>
          <p:nvPr/>
        </p:nvSpPr>
        <p:spPr>
          <a:xfrm>
            <a:off x="3701207" y="2983938"/>
            <a:ext cx="351769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600" b="1" dirty="0">
                <a:solidFill>
                  <a:srgbClr val="6EA5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 4</a:t>
            </a:r>
          </a:p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Персонализированные рекомендации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50D60B-C6FD-EE40-8C95-05E9EE7E4892}"/>
              </a:ext>
            </a:extLst>
          </p:cNvPr>
          <p:cNvSpPr txBox="1"/>
          <p:nvPr/>
        </p:nvSpPr>
        <p:spPr>
          <a:xfrm>
            <a:off x="6889409" y="5107775"/>
            <a:ext cx="3113149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12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Отвечать клиентам на вопросы, которые требуют знание личной информации о клиенте и его ситуации/ или его истории как клиента </a:t>
            </a:r>
            <a:r>
              <a:rPr lang="en" sz="112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Orange Bank.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317B51-50B4-7E47-883A-9C201485ECD5}"/>
              </a:ext>
            </a:extLst>
          </p:cNvPr>
          <p:cNvSpPr txBox="1"/>
          <p:nvPr/>
        </p:nvSpPr>
        <p:spPr>
          <a:xfrm>
            <a:off x="6889410" y="4202328"/>
            <a:ext cx="2652298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12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Выполнять несложные операции со счетом от имени клиента.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62516B-55E6-5241-8160-B43D4281BD94}"/>
              </a:ext>
            </a:extLst>
          </p:cNvPr>
          <p:cNvSpPr txBox="1"/>
          <p:nvPr/>
        </p:nvSpPr>
        <p:spPr>
          <a:xfrm>
            <a:off x="6889410" y="2983939"/>
            <a:ext cx="3113149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12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Советовать клиентам как достигнуть поставленных целей с помощью рекомендаций адаптированных под клиентов продуктов и услуг.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BAE66E-C09E-A04E-956D-51BA9F39115E}"/>
              </a:ext>
            </a:extLst>
          </p:cNvPr>
          <p:cNvSpPr txBox="1"/>
          <p:nvPr/>
        </p:nvSpPr>
        <p:spPr>
          <a:xfrm>
            <a:off x="6889410" y="2298384"/>
            <a:ext cx="31131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Активно рекомендовать </a:t>
            </a:r>
            <a:r>
              <a:rPr lang="e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Best Actions </a:t>
            </a:r>
          </a:p>
          <a:p>
            <a:pPr defTabSz="1463040"/>
            <a:r>
              <a:rPr lang="ru-RU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клиентов</a:t>
            </a:r>
          </a:p>
        </p:txBody>
      </p:sp>
      <p:sp>
        <p:nvSpPr>
          <p:cNvPr id="65" name="Accolade ouvrante 147">
            <a:extLst>
              <a:ext uri="{FF2B5EF4-FFF2-40B4-BE49-F238E27FC236}">
                <a16:creationId xmlns:a16="http://schemas.microsoft.com/office/drawing/2014/main" id="{48267AE3-DA36-4C4C-8F6D-77B75A85AC1A}"/>
              </a:ext>
            </a:extLst>
          </p:cNvPr>
          <p:cNvSpPr/>
          <p:nvPr/>
        </p:nvSpPr>
        <p:spPr>
          <a:xfrm flipH="1">
            <a:off x="10305599" y="2094647"/>
            <a:ext cx="226806" cy="4967475"/>
          </a:xfrm>
          <a:prstGeom prst="leftBrace">
            <a:avLst>
              <a:gd name="adj1" fmla="val 70915"/>
              <a:gd name="adj2" fmla="val 47856"/>
            </a:avLst>
          </a:prstGeom>
          <a:noFill/>
          <a:ln w="28575" cap="flat" cmpd="sng" algn="ctr">
            <a:solidFill>
              <a:srgbClr val="126BF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97254" eaLnBrk="0" hangingPunct="0">
              <a:defRPr/>
            </a:pPr>
            <a:endParaRPr lang="fr-FR" kern="0">
              <a:solidFill>
                <a:prstClr val="black"/>
              </a:solidFill>
              <a:latin typeface="Arial" panose="020B0604020202020204" pitchFamily="34" charset="0"/>
              <a:ea typeface="ヒラギノ角ゴ ProN W3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D68D36-4981-6B45-90C5-B0D956077620}"/>
              </a:ext>
            </a:extLst>
          </p:cNvPr>
          <p:cNvSpPr txBox="1"/>
          <p:nvPr/>
        </p:nvSpPr>
        <p:spPr>
          <a:xfrm>
            <a:off x="11363074" y="3036174"/>
            <a:ext cx="2635768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224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Омниканальные</a:t>
            </a:r>
            <a:r>
              <a:rPr lang="ru-RU" sz="224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сервисы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FC2093-6A9E-AA4E-9D79-3B18AD04E130}"/>
              </a:ext>
            </a:extLst>
          </p:cNvPr>
          <p:cNvSpPr txBox="1"/>
          <p:nvPr/>
        </p:nvSpPr>
        <p:spPr>
          <a:xfrm>
            <a:off x="11363073" y="5183083"/>
            <a:ext cx="3186203" cy="1378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224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 </a:t>
            </a:r>
            <a:endParaRPr lang="en-US" sz="224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463040"/>
            <a:r>
              <a:rPr lang="ru-RU" sz="224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текущих и потенциальных клиентов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B9A68F-09CB-3048-9AB2-ED5E1FE9D94B}"/>
              </a:ext>
            </a:extLst>
          </p:cNvPr>
          <p:cNvSpPr txBox="1"/>
          <p:nvPr/>
        </p:nvSpPr>
        <p:spPr>
          <a:xfrm>
            <a:off x="11363074" y="6693858"/>
            <a:ext cx="263576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(Одинаковый интерфейс и ответы на вопросы для всех пользователей)  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5C15F1-70DA-6F4F-81A9-5D3BD6838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9546" y="2094647"/>
            <a:ext cx="876690" cy="8766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1DEF184-B973-C046-A38D-CC09A0BB3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1394" y="4074067"/>
            <a:ext cx="914400" cy="914400"/>
          </a:xfrm>
          <a:prstGeom prst="rect">
            <a:avLst/>
          </a:prstGeom>
        </p:spPr>
      </p:pic>
      <p:sp>
        <p:nvSpPr>
          <p:cNvPr id="36" name="Title 65">
            <a:extLst>
              <a:ext uri="{FF2B5EF4-FFF2-40B4-BE49-F238E27FC236}">
                <a16:creationId xmlns:a16="http://schemas.microsoft.com/office/drawing/2014/main" id="{55D03320-3AC0-3046-8462-8962CF13B0F8}"/>
              </a:ext>
            </a:extLst>
          </p:cNvPr>
          <p:cNvSpPr txBox="1">
            <a:spLocks/>
          </p:cNvSpPr>
          <p:nvPr/>
        </p:nvSpPr>
        <p:spPr>
          <a:xfrm>
            <a:off x="541775" y="236773"/>
            <a:ext cx="1299491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</a:rPr>
              <a:t>Разработка виртуального ассистента состоит из 3 этапов: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</a:rPr>
              <a:t>Assist, Serve, Advise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CAF8D0-1867-C543-BFF8-2BA88A66A791}"/>
              </a:ext>
            </a:extLst>
          </p:cNvPr>
          <p:cNvCxnSpPr>
            <a:cxnSpLocks/>
          </p:cNvCxnSpPr>
          <p:nvPr/>
        </p:nvCxnSpPr>
        <p:spPr>
          <a:xfrm flipH="1">
            <a:off x="915956" y="7366710"/>
            <a:ext cx="9636560" cy="47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C4B1F1-854D-DB48-81C2-E10CEB943C94}"/>
              </a:ext>
            </a:extLst>
          </p:cNvPr>
          <p:cNvCxnSpPr>
            <a:cxnSpLocks/>
          </p:cNvCxnSpPr>
          <p:nvPr/>
        </p:nvCxnSpPr>
        <p:spPr>
          <a:xfrm>
            <a:off x="907607" y="2114267"/>
            <a:ext cx="8349" cy="531825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7526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EACFB49-7AFC-9847-8CB0-0C01D2CAB13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39109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68" hidden="1">
            <a:extLst>
              <a:ext uri="{FF2B5EF4-FFF2-40B4-BE49-F238E27FC236}">
                <a16:creationId xmlns:a16="http://schemas.microsoft.com/office/drawing/2014/main" id="{3213BCB9-8B9A-1F47-9D60-9AD479A7351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lang="ru-RU" sz="3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2260F6-EB0C-3944-B90B-95C88666D2DE}"/>
              </a:ext>
            </a:extLst>
          </p:cNvPr>
          <p:cNvSpPr/>
          <p:nvPr/>
        </p:nvSpPr>
        <p:spPr>
          <a:xfrm>
            <a:off x="-91440" y="-45720"/>
            <a:ext cx="14752073" cy="1685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72" name="Пятиугольник 81">
            <a:extLst>
              <a:ext uri="{FF2B5EF4-FFF2-40B4-BE49-F238E27FC236}">
                <a16:creationId xmlns:a16="http://schemas.microsoft.com/office/drawing/2014/main" id="{9F80A52C-E65D-144D-820B-DAE46FB30DC8}"/>
              </a:ext>
            </a:extLst>
          </p:cNvPr>
          <p:cNvSpPr/>
          <p:nvPr/>
        </p:nvSpPr>
        <p:spPr>
          <a:xfrm rot="5400000" flipH="1">
            <a:off x="6623380" y="4634720"/>
            <a:ext cx="1347217" cy="4954150"/>
          </a:xfrm>
          <a:prstGeom prst="homePlate">
            <a:avLst>
              <a:gd name="adj" fmla="val 52728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3040"/>
            <a:endParaRPr lang="ru-RU" sz="288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Пятиугольник 81">
            <a:extLst>
              <a:ext uri="{FF2B5EF4-FFF2-40B4-BE49-F238E27FC236}">
                <a16:creationId xmlns:a16="http://schemas.microsoft.com/office/drawing/2014/main" id="{0998AB2E-8DC0-9C43-804D-2E8959CD295A}"/>
              </a:ext>
            </a:extLst>
          </p:cNvPr>
          <p:cNvSpPr/>
          <p:nvPr/>
        </p:nvSpPr>
        <p:spPr>
          <a:xfrm rot="5400000" flipV="1">
            <a:off x="6623381" y="367485"/>
            <a:ext cx="1347217" cy="4954150"/>
          </a:xfrm>
          <a:prstGeom prst="homePlate">
            <a:avLst>
              <a:gd name="adj" fmla="val 52728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3040"/>
            <a:endParaRPr lang="ru-RU" sz="288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5131ADBF-85B6-3D4F-90A6-47D20CB0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64" y="274320"/>
            <a:ext cx="13716000" cy="1143000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При разработке виртуального ассистента нужно учитывать особенности взаимодействия с клиентом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36" name="Группа 8">
            <a:extLst>
              <a:ext uri="{FF2B5EF4-FFF2-40B4-BE49-F238E27FC236}">
                <a16:creationId xmlns:a16="http://schemas.microsoft.com/office/drawing/2014/main" id="{651D8A3B-C16C-9547-A49F-3B081CD0E96F}"/>
              </a:ext>
            </a:extLst>
          </p:cNvPr>
          <p:cNvGrpSpPr/>
          <p:nvPr/>
        </p:nvGrpSpPr>
        <p:grpSpPr>
          <a:xfrm>
            <a:off x="6134270" y="3662023"/>
            <a:ext cx="2361861" cy="2364517"/>
            <a:chOff x="3491880" y="1851253"/>
            <a:chExt cx="2193655" cy="2196122"/>
          </a:xfrm>
        </p:grpSpPr>
        <p:sp>
          <p:nvSpPr>
            <p:cNvPr id="37" name="Арка 74">
              <a:extLst>
                <a:ext uri="{FF2B5EF4-FFF2-40B4-BE49-F238E27FC236}">
                  <a16:creationId xmlns:a16="http://schemas.microsoft.com/office/drawing/2014/main" id="{8E3AEE92-B7FA-C043-AA7D-FCFCD82891FF}"/>
                </a:ext>
              </a:extLst>
            </p:cNvPr>
            <p:cNvSpPr/>
            <p:nvPr/>
          </p:nvSpPr>
          <p:spPr>
            <a:xfrm rot="5400000">
              <a:off x="3525295" y="1851253"/>
              <a:ext cx="2160240" cy="2160240"/>
            </a:xfrm>
            <a:prstGeom prst="blockArc">
              <a:avLst>
                <a:gd name="adj1" fmla="val 10800000"/>
                <a:gd name="adj2" fmla="val 16224879"/>
                <a:gd name="adj3" fmla="val 7162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4630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88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8" name="Группа 7">
              <a:extLst>
                <a:ext uri="{FF2B5EF4-FFF2-40B4-BE49-F238E27FC236}">
                  <a16:creationId xmlns:a16="http://schemas.microsoft.com/office/drawing/2014/main" id="{F0B012A7-AA4F-BD42-A66C-5CD4084B85FE}"/>
                </a:ext>
              </a:extLst>
            </p:cNvPr>
            <p:cNvGrpSpPr/>
            <p:nvPr/>
          </p:nvGrpSpPr>
          <p:grpSpPr>
            <a:xfrm>
              <a:off x="3491880" y="1851253"/>
              <a:ext cx="2193655" cy="2196122"/>
              <a:chOff x="3491880" y="1851253"/>
              <a:chExt cx="2193655" cy="2196122"/>
            </a:xfrm>
          </p:grpSpPr>
          <p:sp>
            <p:nvSpPr>
              <p:cNvPr id="39" name="Арка 1">
                <a:extLst>
                  <a:ext uri="{FF2B5EF4-FFF2-40B4-BE49-F238E27FC236}">
                    <a16:creationId xmlns:a16="http://schemas.microsoft.com/office/drawing/2014/main" id="{0B1FBA49-FF33-914D-ACBE-E102C322C39A}"/>
                  </a:ext>
                </a:extLst>
              </p:cNvPr>
              <p:cNvSpPr/>
              <p:nvPr/>
            </p:nvSpPr>
            <p:spPr>
              <a:xfrm>
                <a:off x="3491880" y="1851253"/>
                <a:ext cx="2160240" cy="2160240"/>
              </a:xfrm>
              <a:prstGeom prst="blockArc">
                <a:avLst>
                  <a:gd name="adj1" fmla="val 10800000"/>
                  <a:gd name="adj2" fmla="val 16224879"/>
                  <a:gd name="adj3" fmla="val 7162"/>
                </a:avLst>
              </a:prstGeom>
              <a:solidFill>
                <a:schemeClr val="accent3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4630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88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Арка 76">
                <a:extLst>
                  <a:ext uri="{FF2B5EF4-FFF2-40B4-BE49-F238E27FC236}">
                    <a16:creationId xmlns:a16="http://schemas.microsoft.com/office/drawing/2014/main" id="{B7867EF0-BBFC-FF4E-9B5E-32A3C1FCEAA0}"/>
                  </a:ext>
                </a:extLst>
              </p:cNvPr>
              <p:cNvSpPr/>
              <p:nvPr/>
            </p:nvSpPr>
            <p:spPr>
              <a:xfrm rot="10800000">
                <a:off x="3525295" y="1887135"/>
                <a:ext cx="2160240" cy="2160240"/>
              </a:xfrm>
              <a:prstGeom prst="blockArc">
                <a:avLst>
                  <a:gd name="adj1" fmla="val 10800000"/>
                  <a:gd name="adj2" fmla="val 16224879"/>
                  <a:gd name="adj3" fmla="val 7162"/>
                </a:avLst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4630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88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Арка 77">
                <a:extLst>
                  <a:ext uri="{FF2B5EF4-FFF2-40B4-BE49-F238E27FC236}">
                    <a16:creationId xmlns:a16="http://schemas.microsoft.com/office/drawing/2014/main" id="{17CC8EF6-0320-1F4E-9536-887B710FE3BB}"/>
                  </a:ext>
                </a:extLst>
              </p:cNvPr>
              <p:cNvSpPr/>
              <p:nvPr/>
            </p:nvSpPr>
            <p:spPr>
              <a:xfrm rot="16200000">
                <a:off x="3491880" y="1887135"/>
                <a:ext cx="2160240" cy="2160240"/>
              </a:xfrm>
              <a:prstGeom prst="blockArc">
                <a:avLst>
                  <a:gd name="adj1" fmla="val 10800000"/>
                  <a:gd name="adj2" fmla="val 16224879"/>
                  <a:gd name="adj3" fmla="val 7162"/>
                </a:avLst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4630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88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ED8E690-C38B-7742-BA20-4EF99C5D53F7}"/>
              </a:ext>
            </a:extLst>
          </p:cNvPr>
          <p:cNvSpPr txBox="1"/>
          <p:nvPr/>
        </p:nvSpPr>
        <p:spPr>
          <a:xfrm>
            <a:off x="6076029" y="2710047"/>
            <a:ext cx="259535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63040"/>
            <a:r>
              <a:rPr lang="ru-RU" sz="144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Неструктурированные данные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8C0A9-6C57-A646-AE3A-B7818A1C21C8}"/>
              </a:ext>
            </a:extLst>
          </p:cNvPr>
          <p:cNvSpPr txBox="1"/>
          <p:nvPr/>
        </p:nvSpPr>
        <p:spPr>
          <a:xfrm>
            <a:off x="6076029" y="6807177"/>
            <a:ext cx="259535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63040"/>
            <a:r>
              <a:rPr lang="ru-RU" sz="144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Структурированные </a:t>
            </a:r>
          </a:p>
          <a:p>
            <a:pPr algn="ctr" defTabSz="1463040"/>
            <a:r>
              <a:rPr lang="ru-RU" sz="144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038B95-2A38-F149-96F2-5E11659B5F37}"/>
              </a:ext>
            </a:extLst>
          </p:cNvPr>
          <p:cNvSpPr txBox="1"/>
          <p:nvPr/>
        </p:nvSpPr>
        <p:spPr>
          <a:xfrm>
            <a:off x="6425131" y="2385564"/>
            <a:ext cx="1812667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63040"/>
            <a:r>
              <a:rPr lang="ru-RU" sz="12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История переписки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75C0AD-0BB4-5D44-BDE1-AD978A33A671}"/>
              </a:ext>
            </a:extLst>
          </p:cNvPr>
          <p:cNvSpPr txBox="1"/>
          <p:nvPr/>
        </p:nvSpPr>
        <p:spPr>
          <a:xfrm>
            <a:off x="6157047" y="7349585"/>
            <a:ext cx="8900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63040"/>
            <a:r>
              <a:rPr lang="en" sz="12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CRM</a:t>
            </a:r>
            <a:endParaRPr lang="ru-RU" sz="128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090FB-32FB-4745-99C4-CCA245CE62E2}"/>
              </a:ext>
            </a:extLst>
          </p:cNvPr>
          <p:cNvSpPr txBox="1"/>
          <p:nvPr/>
        </p:nvSpPr>
        <p:spPr>
          <a:xfrm>
            <a:off x="6931906" y="7349585"/>
            <a:ext cx="8900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63040"/>
            <a:r>
              <a:rPr lang="en" sz="12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PFM</a:t>
            </a:r>
            <a:endParaRPr lang="ru-RU" sz="128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E6BED2-B39F-4A4D-A2C7-61D98D50C639}"/>
              </a:ext>
            </a:extLst>
          </p:cNvPr>
          <p:cNvSpPr txBox="1"/>
          <p:nvPr/>
        </p:nvSpPr>
        <p:spPr>
          <a:xfrm>
            <a:off x="7709204" y="7349585"/>
            <a:ext cx="8900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63040"/>
            <a:r>
              <a:rPr lang="ru-RU" sz="12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т.д.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A73B08-9145-1C42-B3C8-F24DFF4BAD6C}"/>
              </a:ext>
            </a:extLst>
          </p:cNvPr>
          <p:cNvSpPr txBox="1"/>
          <p:nvPr/>
        </p:nvSpPr>
        <p:spPr>
          <a:xfrm>
            <a:off x="5471798" y="2385564"/>
            <a:ext cx="92170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63040"/>
            <a:r>
              <a:rPr lang="ru-RU" sz="12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Соц. сети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D59BC6-7B06-2C4B-B33F-B884DD443BB2}"/>
              </a:ext>
            </a:extLst>
          </p:cNvPr>
          <p:cNvSpPr txBox="1"/>
          <p:nvPr/>
        </p:nvSpPr>
        <p:spPr>
          <a:xfrm>
            <a:off x="8269452" y="2385565"/>
            <a:ext cx="77394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63040"/>
            <a:r>
              <a:rPr lang="ru-RU" sz="12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Фото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46ED95-C066-1347-B968-8E1312EDB7C5}"/>
              </a:ext>
            </a:extLst>
          </p:cNvPr>
          <p:cNvSpPr txBox="1"/>
          <p:nvPr/>
        </p:nvSpPr>
        <p:spPr>
          <a:xfrm>
            <a:off x="478123" y="2951383"/>
            <a:ext cx="368810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63040"/>
            <a:r>
              <a:rPr lang="ru-RU" sz="192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Действовать через </a:t>
            </a:r>
            <a:r>
              <a:rPr lang="ru-RU" sz="192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эмпатию</a:t>
            </a:r>
            <a:endParaRPr lang="ru-RU" sz="192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1BD9F7-8C4B-4E4D-BEC3-5FCE6F373D3C}"/>
              </a:ext>
            </a:extLst>
          </p:cNvPr>
          <p:cNvSpPr txBox="1"/>
          <p:nvPr/>
        </p:nvSpPr>
        <p:spPr>
          <a:xfrm>
            <a:off x="478123" y="3357749"/>
            <a:ext cx="368810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Анализировать эмоции клиента для того, чтобы адаптировать под них вид взаимодействия с ним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F87E0C-F6ED-3642-8A9C-F8E275EF38E0}"/>
              </a:ext>
            </a:extLst>
          </p:cNvPr>
          <p:cNvSpPr txBox="1"/>
          <p:nvPr/>
        </p:nvSpPr>
        <p:spPr>
          <a:xfrm>
            <a:off x="478123" y="5359928"/>
            <a:ext cx="3688109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63040"/>
            <a:r>
              <a:rPr lang="ru-RU" sz="192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Понимать намерения и потребности клиента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41D8D9-1EDD-9640-ADC4-F25B40784368}"/>
              </a:ext>
            </a:extLst>
          </p:cNvPr>
          <p:cNvSpPr txBox="1"/>
          <p:nvPr/>
        </p:nvSpPr>
        <p:spPr>
          <a:xfrm>
            <a:off x="478123" y="6068855"/>
            <a:ext cx="368810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Отвечать на сложные и нетипичные вопросы клиента в которых есть неоднозначность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8B526E-BF7C-6049-996C-20D55810D773}"/>
              </a:ext>
            </a:extLst>
          </p:cNvPr>
          <p:cNvSpPr txBox="1"/>
          <p:nvPr/>
        </p:nvSpPr>
        <p:spPr>
          <a:xfrm>
            <a:off x="10427744" y="2951383"/>
            <a:ext cx="3688109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92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Общаться с клиентом на понятном ему языке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D0714B-84BC-454C-ACB4-76A90C20B7B7}"/>
              </a:ext>
            </a:extLst>
          </p:cNvPr>
          <p:cNvSpPr txBox="1"/>
          <p:nvPr/>
        </p:nvSpPr>
        <p:spPr>
          <a:xfrm>
            <a:off x="10427744" y="3655691"/>
            <a:ext cx="368810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Уникальный способ </a:t>
            </a:r>
          </a:p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взаимодействовать с клиентом на</a:t>
            </a:r>
          </a:p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естественном для него языке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0C80CC-EAD3-7E4D-8D60-8A372EB5C063}"/>
              </a:ext>
            </a:extLst>
          </p:cNvPr>
          <p:cNvSpPr txBox="1"/>
          <p:nvPr/>
        </p:nvSpPr>
        <p:spPr>
          <a:xfrm>
            <a:off x="10427744" y="5140403"/>
            <a:ext cx="3688109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92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Предлагать </a:t>
            </a:r>
            <a:r>
              <a:rPr lang="en" sz="192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Best Action </a:t>
            </a:r>
            <a:r>
              <a:rPr lang="ru-RU" sz="192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исходя из потребностей клиента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6B3FA5-13DA-BF42-B029-6C15C53B40AA}"/>
              </a:ext>
            </a:extLst>
          </p:cNvPr>
          <p:cNvSpPr txBox="1"/>
          <p:nvPr/>
        </p:nvSpPr>
        <p:spPr>
          <a:xfrm>
            <a:off x="10427744" y="6117933"/>
            <a:ext cx="368810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Анализировать данные клиента </a:t>
            </a:r>
          </a:p>
          <a:p>
            <a:pPr defTabSz="1463040"/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персонализированных рекомендаций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A780F8-73D9-A24B-93A0-A0DD8BFF7E04}"/>
              </a:ext>
            </a:extLst>
          </p:cNvPr>
          <p:cNvSpPr txBox="1"/>
          <p:nvPr/>
        </p:nvSpPr>
        <p:spPr>
          <a:xfrm>
            <a:off x="3109933" y="2912969"/>
            <a:ext cx="1612978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63040"/>
            <a:r>
              <a:rPr lang="ru-RU" sz="384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RU" sz="192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05B345-2603-D64C-AA13-7571F2FA260B}"/>
              </a:ext>
            </a:extLst>
          </p:cNvPr>
          <p:cNvSpPr txBox="1"/>
          <p:nvPr/>
        </p:nvSpPr>
        <p:spPr>
          <a:xfrm>
            <a:off x="3109935" y="5331668"/>
            <a:ext cx="1612978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63040"/>
            <a:r>
              <a:rPr lang="ru-RU" sz="384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ru-RU" sz="192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254117-3CEB-DE40-8442-49D618961B47}"/>
              </a:ext>
            </a:extLst>
          </p:cNvPr>
          <p:cNvSpPr txBox="1"/>
          <p:nvPr/>
        </p:nvSpPr>
        <p:spPr>
          <a:xfrm>
            <a:off x="9871066" y="2912969"/>
            <a:ext cx="1612978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en-US" sz="384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ru-RU" sz="192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221556-FD9C-1544-B279-D2AE00A42D8C}"/>
              </a:ext>
            </a:extLst>
          </p:cNvPr>
          <p:cNvSpPr txBox="1"/>
          <p:nvPr/>
        </p:nvSpPr>
        <p:spPr>
          <a:xfrm>
            <a:off x="9871066" y="5096098"/>
            <a:ext cx="1612978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63040"/>
            <a:r>
              <a:rPr lang="en-US" sz="384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ru-RU" sz="192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A6C37EB2-47ED-E245-BE8C-EC985BDF3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220" y="4290586"/>
            <a:ext cx="1068758" cy="10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0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2FCD30-9BBF-A144-AA7A-49D9C1FE00D5}"/>
              </a:ext>
            </a:extLst>
          </p:cNvPr>
          <p:cNvSpPr/>
          <p:nvPr/>
        </p:nvSpPr>
        <p:spPr>
          <a:xfrm>
            <a:off x="-30234" y="-8131"/>
            <a:ext cx="14660633" cy="18369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5AC55CD-4434-B741-9714-588A79D804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09309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5AC55CD-4434-B741-9714-588A79D80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FA03702-3CC4-2E44-A393-907FE62B16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endParaRPr kumimoji="0" lang="ru-RU" sz="3600" u="none" strike="noStrike" kern="1200" cap="none" spc="0" normalizeH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6B6F8971-FD6B-7748-B604-240C13DD7F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65" t="14275" r="36469" b="14464"/>
          <a:stretch/>
        </p:blipFill>
        <p:spPr>
          <a:xfrm>
            <a:off x="770420" y="2986381"/>
            <a:ext cx="2429980" cy="4218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94CFED-BD35-3746-BEEB-6E090A3CD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8183880" cy="250987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Опыт </a:t>
            </a:r>
            <a:r>
              <a:rPr lang="en-US" dirty="0">
                <a:solidFill>
                  <a:schemeClr val="bg2"/>
                </a:solidFill>
              </a:rPr>
              <a:t>IBM </a:t>
            </a:r>
            <a:r>
              <a:rPr lang="ru-RU" dirty="0">
                <a:solidFill>
                  <a:schemeClr val="bg2"/>
                </a:solidFill>
              </a:rPr>
              <a:t>в построении виртуальных ассистентов для ведущих банков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6E68E3-8EC3-D64E-A6EF-CE40C779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Bradesco </a:t>
            </a:r>
            <a:r>
              <a:rPr lang="ru-RU" dirty="0">
                <a:solidFill>
                  <a:schemeClr val="bg2"/>
                </a:solidFill>
              </a:rPr>
              <a:t>совместно с </a:t>
            </a:r>
            <a:r>
              <a:rPr lang="en-US" dirty="0">
                <a:solidFill>
                  <a:schemeClr val="bg2"/>
                </a:solidFill>
              </a:rPr>
              <a:t>IBM </a:t>
            </a:r>
            <a:r>
              <a:rPr lang="ru-RU" dirty="0">
                <a:solidFill>
                  <a:schemeClr val="bg2"/>
                </a:solidFill>
              </a:rPr>
              <a:t>использовал </a:t>
            </a:r>
            <a:r>
              <a:rPr lang="en-US" dirty="0">
                <a:solidFill>
                  <a:schemeClr val="bg2"/>
                </a:solidFill>
              </a:rPr>
              <a:t>AI </a:t>
            </a:r>
            <a:r>
              <a:rPr lang="ru-RU" dirty="0">
                <a:solidFill>
                  <a:schemeClr val="bg2"/>
                </a:solidFill>
              </a:rPr>
              <a:t>в своем </a:t>
            </a:r>
            <a:r>
              <a:rPr lang="ru-RU" dirty="0" err="1">
                <a:solidFill>
                  <a:schemeClr val="bg2"/>
                </a:solidFill>
              </a:rPr>
              <a:t>чатботе</a:t>
            </a:r>
            <a:r>
              <a:rPr lang="ru-RU" dirty="0">
                <a:solidFill>
                  <a:schemeClr val="bg2"/>
                </a:solidFill>
              </a:rPr>
              <a:t> для быстрого решения вопросов пользователей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09B3-B65B-4E48-ABD5-97BA8813ACC6}"/>
              </a:ext>
            </a:extLst>
          </p:cNvPr>
          <p:cNvSpPr txBox="1"/>
          <p:nvPr/>
        </p:nvSpPr>
        <p:spPr>
          <a:xfrm flipH="1" flipV="1">
            <a:off x="3750657" y="5006642"/>
            <a:ext cx="45719" cy="45719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5797DA-9F87-4B43-A39D-2A65EBA6F861}"/>
              </a:ext>
            </a:extLst>
          </p:cNvPr>
          <p:cNvSpPr/>
          <p:nvPr/>
        </p:nvSpPr>
        <p:spPr>
          <a:xfrm>
            <a:off x="4023360" y="2265752"/>
            <a:ext cx="9098280" cy="453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Виртуальный агент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Bradesco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Inteligência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 Artificial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BIA)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126BF6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500AB6-5D52-F445-A61F-0292E7BD0DCD}"/>
              </a:ext>
            </a:extLst>
          </p:cNvPr>
          <p:cNvSpPr/>
          <p:nvPr/>
        </p:nvSpPr>
        <p:spPr>
          <a:xfrm>
            <a:off x="4912122" y="3036046"/>
            <a:ext cx="5839740" cy="393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26BF6"/>
              </a:buClr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Работает на основе искусственного интеллекта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AB7D07-2A31-3F40-AB9E-90228347CCFA}"/>
              </a:ext>
            </a:extLst>
          </p:cNvPr>
          <p:cNvSpPr/>
          <p:nvPr/>
        </p:nvSpPr>
        <p:spPr>
          <a:xfrm>
            <a:off x="4912122" y="3703601"/>
            <a:ext cx="8606393" cy="71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26BF6"/>
              </a:buClr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Общается с клиентом на естественном языке в формате живого диалога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в платформах, удобных клиенту (например,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WhatsApp)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F9107F-4797-564D-BB10-FDF3647D5854}"/>
              </a:ext>
            </a:extLst>
          </p:cNvPr>
          <p:cNvSpPr/>
          <p:nvPr/>
        </p:nvSpPr>
        <p:spPr>
          <a:xfrm>
            <a:off x="4026630" y="5435906"/>
            <a:ext cx="11983395" cy="453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Результаты</a:t>
            </a:r>
          </a:p>
        </p:txBody>
      </p:sp>
      <p:pic>
        <p:nvPicPr>
          <p:cNvPr id="46" name="Picture 4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97DCDBD-2493-B94A-B0E5-6309F1D14FB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4179436" y="3035713"/>
            <a:ext cx="457200" cy="457200"/>
          </a:xfrm>
          <a:prstGeom prst="rect">
            <a:avLst/>
          </a:prstGeom>
        </p:spPr>
      </p:pic>
      <p:pic>
        <p:nvPicPr>
          <p:cNvPr id="48" name="Picture 4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0926951-FA4F-E84C-BC26-E7E820C4305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4179436" y="3804361"/>
            <a:ext cx="457200" cy="4572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54094CC-A7F7-004F-B638-59BDFB57EED6}"/>
              </a:ext>
            </a:extLst>
          </p:cNvPr>
          <p:cNvGrpSpPr/>
          <p:nvPr/>
        </p:nvGrpSpPr>
        <p:grpSpPr>
          <a:xfrm>
            <a:off x="9601200" y="5842497"/>
            <a:ext cx="2637038" cy="2295663"/>
            <a:chOff x="7382481" y="6063152"/>
            <a:chExt cx="2637038" cy="229566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69142-B2B5-1044-A1C0-5C56C487B7A2}"/>
                </a:ext>
              </a:extLst>
            </p:cNvPr>
            <p:cNvSpPr/>
            <p:nvPr/>
          </p:nvSpPr>
          <p:spPr>
            <a:xfrm>
              <a:off x="7382483" y="6868022"/>
              <a:ext cx="2637036" cy="1490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Вопросов к банку обрабатывает виртуальный агент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DB6916-2C38-9B4E-A407-5872C6D9C583}"/>
                </a:ext>
              </a:extLst>
            </p:cNvPr>
            <p:cNvSpPr/>
            <p:nvPr/>
          </p:nvSpPr>
          <p:spPr>
            <a:xfrm>
              <a:off x="7382481" y="6063152"/>
              <a:ext cx="2514598" cy="1717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26BF6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94%</a:t>
              </a:r>
              <a:endPara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endPara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581325C-C452-9E43-A00D-26DC64B51C7B}"/>
              </a:ext>
            </a:extLst>
          </p:cNvPr>
          <p:cNvGrpSpPr/>
          <p:nvPr/>
        </p:nvGrpSpPr>
        <p:grpSpPr>
          <a:xfrm>
            <a:off x="12245298" y="5842497"/>
            <a:ext cx="3162342" cy="1844257"/>
            <a:chOff x="10881358" y="6061527"/>
            <a:chExt cx="3162342" cy="184425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0EE24B5-E990-414F-8AE2-22504B22B029}"/>
                </a:ext>
              </a:extLst>
            </p:cNvPr>
            <p:cNvSpPr/>
            <p:nvPr/>
          </p:nvSpPr>
          <p:spPr>
            <a:xfrm>
              <a:off x="10881360" y="6866397"/>
              <a:ext cx="2637036" cy="103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Распознавание письменных запросов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501640-4984-174B-B9CF-0A42FD9277AB}"/>
                </a:ext>
              </a:extLst>
            </p:cNvPr>
            <p:cNvSpPr/>
            <p:nvPr/>
          </p:nvSpPr>
          <p:spPr>
            <a:xfrm>
              <a:off x="10881358" y="6061527"/>
              <a:ext cx="3162342" cy="814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ru-RU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26BF6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98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26BF6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% </a:t>
              </a:r>
              <a:endPara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26BF6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27BD6E8-744E-1B43-83C1-DE200791CB54}"/>
              </a:ext>
            </a:extLst>
          </p:cNvPr>
          <p:cNvSpPr/>
          <p:nvPr/>
        </p:nvSpPr>
        <p:spPr>
          <a:xfrm>
            <a:off x="4904395" y="4623118"/>
            <a:ext cx="10822007" cy="39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26BF6"/>
              </a:buClr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Предоставляет ответы на сложные вопросы по 62 банковским продуктам 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DC93316-72A4-4B49-969E-37C045332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50000"/>
          </a:blip>
          <a:stretch>
            <a:fillRect/>
          </a:stretch>
        </p:blipFill>
        <p:spPr>
          <a:xfrm>
            <a:off x="4183261" y="4534872"/>
            <a:ext cx="457200" cy="4572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BC786B6-1D03-A445-8D87-DB145B4B287A}"/>
              </a:ext>
            </a:extLst>
          </p:cNvPr>
          <p:cNvGrpSpPr/>
          <p:nvPr/>
        </p:nvGrpSpPr>
        <p:grpSpPr>
          <a:xfrm>
            <a:off x="3984253" y="5842497"/>
            <a:ext cx="2934283" cy="1820533"/>
            <a:chOff x="4015595" y="6063152"/>
            <a:chExt cx="2934283" cy="18205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86828C-589B-7243-BF90-C8896FD16400}"/>
                </a:ext>
              </a:extLst>
            </p:cNvPr>
            <p:cNvSpPr/>
            <p:nvPr/>
          </p:nvSpPr>
          <p:spPr>
            <a:xfrm>
              <a:off x="4015595" y="6063152"/>
              <a:ext cx="2448571" cy="814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ru-RU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26BF6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rPr>
                <a:t>30 млн.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607AE3-4E39-D941-B6C9-2A394BB87FA9}"/>
                </a:ext>
              </a:extLst>
            </p:cNvPr>
            <p:cNvSpPr/>
            <p:nvPr/>
          </p:nvSpPr>
          <p:spPr>
            <a:xfrm>
              <a:off x="4052807" y="6868022"/>
              <a:ext cx="289707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463040"/>
              <a:r>
                <a:rPr lang="ru-RU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новых транзакций за </a:t>
              </a:r>
              <a:r>
                <a:rPr lang="ru-RU" sz="2000" dirty="0">
                  <a:solidFill>
                    <a:srgbClr val="000000"/>
                  </a:solidFill>
                  <a:latin typeface="Arial" panose="020B0604020202020204"/>
                </a:rPr>
                <a:t>счет интеграции </a:t>
              </a:r>
              <a:r>
                <a:rPr lang="en-US" sz="2000" dirty="0">
                  <a:solidFill>
                    <a:srgbClr val="000000"/>
                  </a:solidFill>
                  <a:latin typeface="Arial" panose="020B0604020202020204"/>
                </a:rPr>
                <a:t>BIA </a:t>
              </a:r>
              <a:r>
                <a:rPr lang="ru-RU" sz="2000" dirty="0">
                  <a:solidFill>
                    <a:srgbClr val="000000"/>
                  </a:solidFill>
                  <a:latin typeface="Arial" panose="020B0604020202020204"/>
                </a:rPr>
                <a:t>с </a:t>
              </a:r>
              <a:r>
                <a:rPr lang="en-US" sz="2000" dirty="0" err="1">
                  <a:solidFill>
                    <a:srgbClr val="000000"/>
                  </a:solidFill>
                  <a:latin typeface="Arial" panose="020B0604020202020204"/>
                </a:rPr>
                <a:t>Whatsapp</a:t>
              </a:r>
              <a:r>
                <a:rPr lang="en-US" sz="2000" dirty="0">
                  <a:solidFill>
                    <a:srgbClr val="000000"/>
                  </a:solidFill>
                  <a:latin typeface="Arial" panose="020B0604020202020204"/>
                </a:rPr>
                <a:t> (1Q 2019)</a:t>
              </a:r>
              <a:endParaRPr lang="ru-RU" sz="20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0FA8438-E35C-B944-ACBD-5652CC343602}"/>
              </a:ext>
            </a:extLst>
          </p:cNvPr>
          <p:cNvGrpSpPr/>
          <p:nvPr/>
        </p:nvGrpSpPr>
        <p:grpSpPr>
          <a:xfrm>
            <a:off x="6979824" y="5849769"/>
            <a:ext cx="3038504" cy="1836985"/>
            <a:chOff x="4015595" y="5562383"/>
            <a:chExt cx="2934283" cy="183698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3FA361C-55EC-304A-9D6E-28C214A426D7}"/>
                </a:ext>
              </a:extLst>
            </p:cNvPr>
            <p:cNvGrpSpPr/>
            <p:nvPr/>
          </p:nvGrpSpPr>
          <p:grpSpPr>
            <a:xfrm>
              <a:off x="4015595" y="5562383"/>
              <a:ext cx="2934283" cy="1197926"/>
              <a:chOff x="4015595" y="6063152"/>
              <a:chExt cx="2934283" cy="11979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A8415AF-363B-0847-B15D-9856778C4678}"/>
                  </a:ext>
                </a:extLst>
              </p:cNvPr>
              <p:cNvSpPr/>
              <p:nvPr/>
            </p:nvSpPr>
            <p:spPr>
              <a:xfrm>
                <a:off x="4015595" y="6063152"/>
                <a:ext cx="2114115" cy="814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0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126BF6"/>
                  </a:buClr>
                  <a:buSzTx/>
                  <a:buFontTx/>
                  <a:buNone/>
                  <a:tabLst/>
                  <a:defRPr/>
                </a:pPr>
                <a:r>
                  <a:rPr kumimoji="0" lang="ru-RU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26BF6"/>
                    </a:solidFill>
                    <a:effectLst/>
                    <a:uLnTx/>
                    <a:uFillTx/>
                    <a:latin typeface="Arial" panose="020B0604020202020204"/>
                    <a:ea typeface="IBM Plex Sans" charset="0"/>
                    <a:cs typeface="IBM Plex Sans" charset="0"/>
                  </a:rPr>
                  <a:t>30 000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B0463BE-4FD6-7947-8529-6E872DFED8F8}"/>
                  </a:ext>
                </a:extLst>
              </p:cNvPr>
              <p:cNvSpPr/>
              <p:nvPr/>
            </p:nvSpPr>
            <p:spPr>
              <a:xfrm>
                <a:off x="4052807" y="6868022"/>
                <a:ext cx="2897071" cy="393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0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126BF6"/>
                  </a:buClr>
                  <a:buSzTx/>
                  <a:buFontTx/>
                  <a:buNone/>
                  <a:tabLst/>
                  <a:defRPr/>
                </a:pPr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IBM Plex Sans" charset="0"/>
                  <a:cs typeface="IBM Plex Sans" charset="0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F547A4-50A0-3648-992A-9B0AA1B9F1D6}"/>
                </a:ext>
              </a:extLst>
            </p:cNvPr>
            <p:cNvSpPr/>
            <p:nvPr/>
          </p:nvSpPr>
          <p:spPr>
            <a:xfrm>
              <a:off x="4052807" y="6359981"/>
              <a:ext cx="2114115" cy="103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26BF6"/>
                </a:buClr>
                <a:buSzTx/>
                <a:buFontTx/>
                <a:buNone/>
                <a:tabLst/>
                <a:defRPr/>
              </a:pP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Запросов пользователей         каждый день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B248BDE-A43F-3643-B001-34DCD5D66D68}"/>
              </a:ext>
            </a:extLst>
          </p:cNvPr>
          <p:cNvSpPr txBox="1"/>
          <p:nvPr/>
        </p:nvSpPr>
        <p:spPr>
          <a:xfrm>
            <a:off x="3651691" y="3963691"/>
            <a:ext cx="45719" cy="457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64E5320-8537-5C44-9336-59E2B47D697D}"/>
              </a:ext>
            </a:extLst>
          </p:cNvPr>
          <p:cNvSpPr/>
          <p:nvPr/>
        </p:nvSpPr>
        <p:spPr>
          <a:xfrm>
            <a:off x="592370" y="2279039"/>
            <a:ext cx="2775828" cy="5584801"/>
          </a:xfrm>
          <a:prstGeom prst="roundRect">
            <a:avLst>
              <a:gd name="adj" fmla="val 1474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C022112-1AE5-E945-B99A-955496AB4A43}"/>
              </a:ext>
            </a:extLst>
          </p:cNvPr>
          <p:cNvSpPr/>
          <p:nvPr/>
        </p:nvSpPr>
        <p:spPr>
          <a:xfrm>
            <a:off x="666271" y="2372142"/>
            <a:ext cx="2637036" cy="5434520"/>
          </a:xfrm>
          <a:prstGeom prst="roundRect">
            <a:avLst>
              <a:gd name="adj" fmla="val 1474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A2CC0CD-4086-ED4A-885C-FD37CF82B919}"/>
              </a:ext>
            </a:extLst>
          </p:cNvPr>
          <p:cNvSpPr/>
          <p:nvPr/>
        </p:nvSpPr>
        <p:spPr>
          <a:xfrm>
            <a:off x="1745255" y="2621719"/>
            <a:ext cx="479068" cy="457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79B5B20-8809-794A-8D21-1E5F6FF1A7B3}"/>
              </a:ext>
            </a:extLst>
          </p:cNvPr>
          <p:cNvSpPr/>
          <p:nvPr/>
        </p:nvSpPr>
        <p:spPr>
          <a:xfrm>
            <a:off x="1506383" y="2596344"/>
            <a:ext cx="85866" cy="8818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473C940-CC2B-944C-8EEE-1B1AEA6AF190}"/>
              </a:ext>
            </a:extLst>
          </p:cNvPr>
          <p:cNvSpPr/>
          <p:nvPr/>
        </p:nvSpPr>
        <p:spPr>
          <a:xfrm>
            <a:off x="546651" y="3277398"/>
            <a:ext cx="45719" cy="2645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0DEB287-1EE8-6E44-B44C-7E74460A69DA}"/>
              </a:ext>
            </a:extLst>
          </p:cNvPr>
          <p:cNvSpPr/>
          <p:nvPr/>
        </p:nvSpPr>
        <p:spPr>
          <a:xfrm>
            <a:off x="546650" y="3821326"/>
            <a:ext cx="45719" cy="4895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4701AF-87AE-234E-9E5D-077C0504D8E6}"/>
              </a:ext>
            </a:extLst>
          </p:cNvPr>
          <p:cNvSpPr/>
          <p:nvPr/>
        </p:nvSpPr>
        <p:spPr>
          <a:xfrm>
            <a:off x="546650" y="4480526"/>
            <a:ext cx="45719" cy="4895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E111886-E6A2-6A45-9CE8-3C2A9A64CF65}"/>
              </a:ext>
            </a:extLst>
          </p:cNvPr>
          <p:cNvSpPr/>
          <p:nvPr/>
        </p:nvSpPr>
        <p:spPr>
          <a:xfrm>
            <a:off x="3369742" y="3858556"/>
            <a:ext cx="45719" cy="8725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69642EC-D951-CD4A-A083-D70D831F2159}"/>
              </a:ext>
            </a:extLst>
          </p:cNvPr>
          <p:cNvSpPr txBox="1"/>
          <p:nvPr/>
        </p:nvSpPr>
        <p:spPr>
          <a:xfrm>
            <a:off x="3855740" y="4845151"/>
            <a:ext cx="45719" cy="45719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E472BF-20D5-5E4D-A6D4-213133831E11}"/>
              </a:ext>
            </a:extLst>
          </p:cNvPr>
          <p:cNvSpPr/>
          <p:nvPr/>
        </p:nvSpPr>
        <p:spPr>
          <a:xfrm>
            <a:off x="1961929" y="2457422"/>
            <a:ext cx="45720" cy="4572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48B2FDC-3A88-D544-9940-4D16ABC670F5}"/>
              </a:ext>
            </a:extLst>
          </p:cNvPr>
          <p:cNvSpPr/>
          <p:nvPr/>
        </p:nvSpPr>
        <p:spPr>
          <a:xfrm>
            <a:off x="770420" y="2986381"/>
            <a:ext cx="2429980" cy="4218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4477D04-A91A-9D4B-88FB-24A1DF795FCA}"/>
              </a:ext>
            </a:extLst>
          </p:cNvPr>
          <p:cNvSpPr/>
          <p:nvPr/>
        </p:nvSpPr>
        <p:spPr>
          <a:xfrm>
            <a:off x="1774544" y="7300141"/>
            <a:ext cx="411480" cy="411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8646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ussIDGXVwLcoA9hE0kL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XRyHKUvQYuZFJimzsLkB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XRyHKUvQYuZFJimzsLkB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0zqkypE64qyRoYNcNT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uv6zw0tqe6SUj_xD9i.B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o9i2KxgbP_7D3vFaRa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jpFU3eUEFN6Wed3RYc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nJfyvxp.tx1Xu3CsV.A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 err="1" smtClean="0">
            <a:solidFill>
              <a:schemeClr val="tx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 err="1" smtClean="0">
            <a:solidFill>
              <a:schemeClr val="tx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 err="1" smtClean="0">
            <a:solidFill>
              <a:schemeClr val="tx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olor Block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 err="1" smtClean="0">
            <a:solidFill>
              <a:schemeClr val="tx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k_background_2017">
  <a:themeElements>
    <a:clrScheme name="Custom 34">
      <a:dk1>
        <a:srgbClr val="000000"/>
      </a:dk1>
      <a:lt1>
        <a:srgbClr val="031973"/>
      </a:lt1>
      <a:dk2>
        <a:srgbClr val="F3F3F3"/>
      </a:dk2>
      <a:lt2>
        <a:srgbClr val="FFFFFF"/>
      </a:lt2>
      <a:accent1>
        <a:srgbClr val="6BA5FF"/>
      </a:accent1>
      <a:accent2>
        <a:srgbClr val="0F6DFF"/>
      </a:accent2>
      <a:accent3>
        <a:srgbClr val="0549DA"/>
      </a:accent3>
      <a:accent4>
        <a:srgbClr val="0DB5B3"/>
      </a:accent4>
      <a:accent5>
        <a:srgbClr val="4F2096"/>
      </a:accent5>
      <a:accent6>
        <a:srgbClr val="914BFA"/>
      </a:accent6>
      <a:hlink>
        <a:srgbClr val="0F6DFF"/>
      </a:hlink>
      <a:folHlink>
        <a:srgbClr val="D8D8D8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3F2C437-0CDE-AF48-8CC9-CF6DD60568D9}" vid="{A3D93B67-170F-1B4A-91B7-F55F30A5327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16670</TotalTime>
  <Words>2729</Words>
  <Application>Microsoft Macintosh PowerPoint</Application>
  <PresentationFormat>Custom</PresentationFormat>
  <Paragraphs>397</Paragraphs>
  <Slides>33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3" baseType="lpstr">
      <vt:lpstr>.AppleSystemUIFont</vt:lpstr>
      <vt:lpstr>Arial</vt:lpstr>
      <vt:lpstr>Arial Regular</vt:lpstr>
      <vt:lpstr>Calibri</vt:lpstr>
      <vt:lpstr>Helvetica Neue Light</vt:lpstr>
      <vt:lpstr>Helvetica Neue Medium</vt:lpstr>
      <vt:lpstr>HelvNeue Light for IBM</vt:lpstr>
      <vt:lpstr>IBM Eliot Sans Text</vt:lpstr>
      <vt:lpstr>IBM Plex Mono</vt:lpstr>
      <vt:lpstr>IBM Plex Sans</vt:lpstr>
      <vt:lpstr>IBM Plex Sans Regular</vt:lpstr>
      <vt:lpstr>IBM Plex Sans SemiBold</vt:lpstr>
      <vt:lpstr>LucidaGrande</vt:lpstr>
      <vt:lpstr>Wingdings</vt:lpstr>
      <vt:lpstr>1_COVERS</vt:lpstr>
      <vt:lpstr>2_Dark Background</vt:lpstr>
      <vt:lpstr>3_Light Background</vt:lpstr>
      <vt:lpstr>4_Color Block</vt:lpstr>
      <vt:lpstr>blk_background_2017</vt:lpstr>
      <vt:lpstr>think-cell Slide</vt:lpstr>
      <vt:lpstr>Виртуальный ассистент на базе решения IBM Watson Assistant   </vt:lpstr>
      <vt:lpstr>Чатботы   Актуальное направление взаимодействия с клиентом</vt:lpstr>
      <vt:lpstr>PowerPoint Presentation</vt:lpstr>
      <vt:lpstr>PowerPoint Presentation</vt:lpstr>
      <vt:lpstr>PowerPoint Presentation</vt:lpstr>
      <vt:lpstr>Виртуальный ассистент – следующая стадия чатбота c ИИ</vt:lpstr>
      <vt:lpstr>PowerPoint Presentation</vt:lpstr>
      <vt:lpstr>При разработке виртуального ассистента нужно учитывать особенности взаимодействия с клиентом</vt:lpstr>
      <vt:lpstr>Bradesco совместно с IBM использовал AI в своем чатботе для быстрого решения вопросов пользователей </vt:lpstr>
      <vt:lpstr>Процесс взаимодействия клиента с виртуальным ассистентом Orange не заканчивается на выполнении запроса клиента</vt:lpstr>
      <vt:lpstr>PowerPoint Presentation</vt:lpstr>
      <vt:lpstr>PowerPoint Presentation</vt:lpstr>
      <vt:lpstr>PowerPoint Presentation</vt:lpstr>
      <vt:lpstr>Подход к построению логической архитектуры чатбота с ИИ</vt:lpstr>
      <vt:lpstr>PowerPoint Presentation</vt:lpstr>
      <vt:lpstr>PowerPoint Presentation</vt:lpstr>
      <vt:lpstr>PowerPoint Presentation</vt:lpstr>
      <vt:lpstr>PowerPoint Presentation</vt:lpstr>
      <vt:lpstr>Простая реализация дерева диалогов</vt:lpstr>
      <vt:lpstr>Простая реализация дерева диалогов</vt:lpstr>
      <vt:lpstr>Создание сложных условий</vt:lpstr>
      <vt:lpstr>Создание сложных условий</vt:lpstr>
      <vt:lpstr>Кнопки</vt:lpstr>
      <vt:lpstr>Кнопки</vt:lpstr>
      <vt:lpstr>Слоты</vt:lpstr>
      <vt:lpstr>Слоты</vt:lpstr>
      <vt:lpstr>Слоты</vt:lpstr>
      <vt:lpstr>Вызов внешнего сервиса</vt:lpstr>
      <vt:lpstr>Вызов внешнего сервиса на примере банковского API </vt:lpstr>
      <vt:lpstr>Вызов внешнего сервиса</vt:lpstr>
      <vt:lpstr>Вызов внешнего сервиса</vt:lpstr>
      <vt:lpstr>Текстовая аналитика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</dc:creator>
  <cp:lastModifiedBy>Sergey Usachev</cp:lastModifiedBy>
  <cp:revision>473</cp:revision>
  <cp:lastPrinted>2019-10-15T15:26:59Z</cp:lastPrinted>
  <dcterms:created xsi:type="dcterms:W3CDTF">2017-10-15T17:28:19Z</dcterms:created>
  <dcterms:modified xsi:type="dcterms:W3CDTF">2021-12-07T14:26:13Z</dcterms:modified>
</cp:coreProperties>
</file>